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3"/>
  </p:notesMasterIdLst>
  <p:handoutMasterIdLst>
    <p:handoutMasterId r:id="rId24"/>
  </p:handoutMasterIdLst>
  <p:sldIdLst>
    <p:sldId id="269" r:id="rId6"/>
    <p:sldId id="270" r:id="rId7"/>
    <p:sldId id="265" r:id="rId8"/>
    <p:sldId id="266" r:id="rId9"/>
    <p:sldId id="273" r:id="rId10"/>
    <p:sldId id="267" r:id="rId11"/>
    <p:sldId id="276" r:id="rId12"/>
    <p:sldId id="275" r:id="rId13"/>
    <p:sldId id="271" r:id="rId14"/>
    <p:sldId id="277" r:id="rId15"/>
    <p:sldId id="278" r:id="rId16"/>
    <p:sldId id="272" r:id="rId17"/>
    <p:sldId id="279" r:id="rId18"/>
    <p:sldId id="280" r:id="rId19"/>
    <p:sldId id="281" r:id="rId20"/>
    <p:sldId id="282" r:id="rId21"/>
    <p:sldId id="28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10C"/>
    <a:srgbClr val="C3D720"/>
    <a:srgbClr val="F58B1F"/>
    <a:srgbClr val="65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E33192-9943-47D2-9629-6118B5300386}" v="17" dt="2024-02-26T11:44:30.7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86134" autoAdjust="0"/>
  </p:normalViewPr>
  <p:slideViewPr>
    <p:cSldViewPr>
      <p:cViewPr>
        <p:scale>
          <a:sx n="100" d="100"/>
          <a:sy n="100" d="100"/>
        </p:scale>
        <p:origin x="950" y="-11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3/8/2024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08/03/2024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16</a:t>
            </a:fld>
            <a:endParaRPr lang="en-GB"/>
          </a:p>
        </p:txBody>
      </p:sp>
    </p:spTree>
    <p:extLst>
      <p:ext uri="{BB962C8B-B14F-4D97-AF65-F5344CB8AC3E}">
        <p14:creationId xmlns:p14="http://schemas.microsoft.com/office/powerpoint/2010/main" val="2096265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17</a:t>
            </a:fld>
            <a:endParaRPr lang="en-GB"/>
          </a:p>
        </p:txBody>
      </p:sp>
    </p:spTree>
    <p:extLst>
      <p:ext uri="{BB962C8B-B14F-4D97-AF65-F5344CB8AC3E}">
        <p14:creationId xmlns:p14="http://schemas.microsoft.com/office/powerpoint/2010/main" val="680945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learners to explain what they understand by the two terms before giving the definitions. Encourage ideas about being open and allowing more information/detail to come out.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826406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difference between the two sets of questions.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047350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2631333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merits of the questions with your learners. There are two closed questions, which both are already answered by the content of the talk. Encourage learners to identify where the questions seek additional information.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0811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might want to consider asking 1 question per section, or just 1 question per learner. They need to remember to listen carefully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3571507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included example images, but you can replace them with your own, especially if they are relevant to recent teaching topics.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355257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work through an example together first. You don’t need a question for every single box.</a:t>
            </a:r>
          </a:p>
          <a:p>
            <a:endParaRPr lang="en-GB" dirty="0"/>
          </a:p>
          <a:p>
            <a:r>
              <a:rPr lang="en-GB" dirty="0"/>
              <a:t>e.g.</a:t>
            </a:r>
          </a:p>
          <a:p>
            <a:r>
              <a:rPr lang="en-GB" dirty="0"/>
              <a:t>What might have caused the fire?</a:t>
            </a:r>
          </a:p>
          <a:p>
            <a:r>
              <a:rPr lang="en-GB" dirty="0"/>
              <a:t>Where is this?</a:t>
            </a:r>
          </a:p>
          <a:p>
            <a:r>
              <a:rPr lang="en-GB" dirty="0"/>
              <a:t>When did the fire start?</a:t>
            </a:r>
          </a:p>
          <a:p>
            <a:r>
              <a:rPr lang="en-GB" dirty="0"/>
              <a:t>How will anybody inside get out?</a:t>
            </a:r>
          </a:p>
          <a:p>
            <a:r>
              <a:rPr lang="en-GB" dirty="0"/>
              <a:t>How can we make sure there is always a way out of a burning building?</a:t>
            </a:r>
          </a:p>
          <a:p>
            <a:r>
              <a:rPr lang="en-GB" dirty="0"/>
              <a:t>Why might this be a difficult fire to put out?</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2212270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3902836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a:t>07/03/2024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L1G2I - 4.2 - Asking effective questions</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- 4.2 - Asking effective questions</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- 4.2 - Asking effective questions</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- 4.2 - Asking effective questions</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- 4.2 - Asking effective questions</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L1G2I - 4.2 - Asking effective questions</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L1G2I - 4.2 - Asking effective questions</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L1G2I - 4.2 - Asking effective questions</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L1G2I - 4.2 - Asking effective questions</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a:t>07/03/2024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L1G2I - 4.2 - Asking effective questions</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a:t>07/03/2024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L1G2I - 4.2 - Asking effective questions</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a:t>07/03/2024</a:t>
            </a:r>
          </a:p>
        </p:txBody>
      </p:sp>
      <p:sp>
        <p:nvSpPr>
          <p:cNvPr id="4" name="Footer Placeholder 3"/>
          <p:cNvSpPr>
            <a:spLocks noGrp="1"/>
          </p:cNvSpPr>
          <p:nvPr>
            <p:ph type="ftr" sz="quarter" idx="11"/>
          </p:nvPr>
        </p:nvSpPr>
        <p:spPr>
          <a:xfrm>
            <a:off x="2411760" y="6356351"/>
            <a:ext cx="3086100" cy="365125"/>
          </a:xfrm>
        </p:spPr>
        <p:txBody>
          <a:bodyPr/>
          <a:lstStyle/>
          <a:p>
            <a:r>
              <a:rPr lang="en-GB"/>
              <a:t>L1G2I - 4.2 - Asking effective questions</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a:t>07/03/2024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L1G2I - 4.2 - Asking effective questions</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L1G2I - 4.2 - Asking effective questions</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a:t>07/03/2024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L1G2I - 4.2 - Asking effective questions</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L1G2I - 4.2 - Asking effective questions</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a:t>07/03/2024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L1G2I - 4.2 - Asking effective questions</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- 4.2 - Asking effective questions</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- 4.2 - Asking effective questions</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07/03/2024</a:t>
            </a:r>
          </a:p>
        </p:txBody>
      </p:sp>
      <p:sp>
        <p:nvSpPr>
          <p:cNvPr id="5" name="Footer Placeholder 4"/>
          <p:cNvSpPr>
            <a:spLocks noGrp="1"/>
          </p:cNvSpPr>
          <p:nvPr>
            <p:ph type="ftr" sz="quarter" idx="11"/>
          </p:nvPr>
        </p:nvSpPr>
        <p:spPr/>
        <p:txBody>
          <a:bodyPr/>
          <a:lstStyle/>
          <a:p>
            <a:r>
              <a:rPr lang="en-GB"/>
              <a:t>L1G2I - 4.2 - Asking effective questions</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07/03/2024</a:t>
            </a:r>
          </a:p>
        </p:txBody>
      </p:sp>
      <p:sp>
        <p:nvSpPr>
          <p:cNvPr id="6" name="Footer Placeholder 5"/>
          <p:cNvSpPr>
            <a:spLocks noGrp="1"/>
          </p:cNvSpPr>
          <p:nvPr>
            <p:ph type="ftr" sz="quarter" idx="11"/>
          </p:nvPr>
        </p:nvSpPr>
        <p:spPr/>
        <p:txBody>
          <a:bodyPr/>
          <a:lstStyle/>
          <a:p>
            <a:r>
              <a:rPr lang="en-GB"/>
              <a:t>L1G2I - 4.2 - Asking effective questions</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07/03/2024</a:t>
            </a:r>
          </a:p>
        </p:txBody>
      </p:sp>
      <p:sp>
        <p:nvSpPr>
          <p:cNvPr id="8" name="Footer Placeholder 7"/>
          <p:cNvSpPr>
            <a:spLocks noGrp="1"/>
          </p:cNvSpPr>
          <p:nvPr>
            <p:ph type="ftr" sz="quarter" idx="11"/>
          </p:nvPr>
        </p:nvSpPr>
        <p:spPr/>
        <p:txBody>
          <a:bodyPr/>
          <a:lstStyle/>
          <a:p>
            <a:r>
              <a:rPr lang="en-GB"/>
              <a:t>L1G2I - 4.2 - Asking effective questions</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a:t>L1G2I - 4.2 - Asking effective questions</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07/03/2024</a:t>
            </a:r>
          </a:p>
        </p:txBody>
      </p:sp>
      <p:sp>
        <p:nvSpPr>
          <p:cNvPr id="3" name="Footer Placeholder 2"/>
          <p:cNvSpPr>
            <a:spLocks noGrp="1"/>
          </p:cNvSpPr>
          <p:nvPr>
            <p:ph type="ftr" sz="quarter" idx="11"/>
          </p:nvPr>
        </p:nvSpPr>
        <p:spPr/>
        <p:txBody>
          <a:bodyPr/>
          <a:lstStyle/>
          <a:p>
            <a:r>
              <a:rPr lang="en-GB"/>
              <a:t>L1G2I - 4.2 - Asking effective questions</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07/03/2024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L1G2I - 4.2 - Asking effective questions</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07/03/2024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L1G2I - 4.2 - Asking effective questions</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8496944"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Asking effective questions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develop our questioning skills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br>
              <a:rPr lang="en-GB" b="1" i="1" dirty="0"/>
            </a:br>
            <a:endParaRPr lang="en-GB" b="1" i="1" dirty="0"/>
          </a:p>
          <a:p>
            <a:pPr marL="285750" indent="-285750">
              <a:buFont typeface="Arial" panose="020B0604020202020204" pitchFamily="34" charset="0"/>
              <a:buChar char="•"/>
            </a:pPr>
            <a:r>
              <a:rPr lang="en-GB" i="1" dirty="0"/>
              <a:t>Defined the difference between closed and open questions</a:t>
            </a:r>
          </a:p>
          <a:p>
            <a:pPr marL="285750" indent="-285750">
              <a:buFont typeface="Arial" panose="020B0604020202020204" pitchFamily="34" charset="0"/>
              <a:buChar char="•"/>
            </a:pPr>
            <a:r>
              <a:rPr lang="en-GB" i="1" dirty="0"/>
              <a:t>Explained when each type of question can be useful, and when open questions can be more effective</a:t>
            </a:r>
          </a:p>
          <a:p>
            <a:pPr marL="285750" indent="-285750">
              <a:buFont typeface="Arial" panose="020B0604020202020204" pitchFamily="34" charset="0"/>
              <a:buChar char="•"/>
            </a:pPr>
            <a:r>
              <a:rPr lang="en-GB" i="1" dirty="0"/>
              <a:t>Learned strategies for constructing effective questions whilst actively listening</a:t>
            </a:r>
          </a:p>
          <a:p>
            <a:pPr marL="285750" indent="-285750">
              <a:buFont typeface="Arial" panose="020B0604020202020204" pitchFamily="34" charset="0"/>
              <a:buChar char="•"/>
            </a:pPr>
            <a:r>
              <a:rPr lang="en-GB" i="1" dirty="0"/>
              <a:t>Tried to challenge others’ thinking through the use of questions</a:t>
            </a:r>
            <a:endParaRPr lang="en-GB" b="1" i="1" dirty="0"/>
          </a:p>
          <a:p>
            <a:pPr marL="285750" indent="-285750">
              <a:buFont typeface="Arial" panose="020B0604020202020204" pitchFamily="34" charset="0"/>
              <a:buChar char="•"/>
            </a:pPr>
            <a:endParaRPr lang="en-GB" b="1" i="1" dirty="0"/>
          </a:p>
        </p:txBody>
      </p:sp>
      <p:pic>
        <p:nvPicPr>
          <p:cNvPr id="7" name="Picture 6" descr="A black x on a white background&#10;&#10;Description automatically generated">
            <a:extLst>
              <a:ext uri="{FF2B5EF4-FFF2-40B4-BE49-F238E27FC236}">
                <a16:creationId xmlns:a16="http://schemas.microsoft.com/office/drawing/2014/main" id="{4ED80A9E-98BD-CF56-78D4-9AC29EAA2A7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7100" y="632048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7802" y="2724104"/>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To achieve a Merit+, you need to ask 3 (or more) open, relevant questions, which seek additional information.</a:t>
            </a:r>
          </a:p>
          <a:p>
            <a:endParaRPr lang="en-GB" sz="1200" dirty="0"/>
          </a:p>
          <a:p>
            <a:r>
              <a:rPr lang="en-GB" sz="1200" dirty="0"/>
              <a:t>You have lots of opportunities to ask questions throughout the assessment. </a:t>
            </a:r>
            <a:br>
              <a:rPr lang="en-GB" sz="1200" dirty="0"/>
            </a:br>
            <a:br>
              <a:rPr lang="en-GB" sz="1200" dirty="0"/>
            </a:br>
            <a:r>
              <a:rPr lang="en-GB" sz="1200" dirty="0"/>
              <a:t>Each learner in a group of 4-6 will complete 3 sections. You will be able to ask questions after Sections 1, 2 and 3.</a:t>
            </a:r>
          </a:p>
          <a:p>
            <a:endParaRPr lang="en-GB" sz="1200" dirty="0"/>
          </a:p>
          <a:p>
            <a:r>
              <a:rPr lang="en-GB" sz="1200" dirty="0"/>
              <a:t>How can you make sure you ask enough relevant, open questions?</a:t>
            </a:r>
          </a:p>
        </p:txBody>
      </p:sp>
      <p:pic>
        <p:nvPicPr>
          <p:cNvPr id="9" name="Picture 8" descr="A black x on a white background&#10;&#10;Description automatically generated">
            <a:extLst>
              <a:ext uri="{FF2B5EF4-FFF2-40B4-BE49-F238E27FC236}">
                <a16:creationId xmlns:a16="http://schemas.microsoft.com/office/drawing/2014/main" id="{08854ED7-08B3-5CE0-1BB4-E982E58F0FE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5092" y="6275211"/>
            <a:ext cx="486743" cy="527403"/>
          </a:xfrm>
          <a:prstGeom prst="rect">
            <a:avLst/>
          </a:prstGeom>
        </p:spPr>
      </p:pic>
    </p:spTree>
    <p:extLst>
      <p:ext uri="{BB962C8B-B14F-4D97-AF65-F5344CB8AC3E}">
        <p14:creationId xmlns:p14="http://schemas.microsoft.com/office/powerpoint/2010/main" val="31432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F40E7-237B-24BB-3F79-27187D22FC02}"/>
              </a:ext>
            </a:extLst>
          </p:cNvPr>
          <p:cNvSpPr>
            <a:spLocks noGrp="1"/>
          </p:cNvSpPr>
          <p:nvPr>
            <p:ph type="title"/>
          </p:nvPr>
        </p:nvSpPr>
        <p:spPr>
          <a:xfrm>
            <a:off x="323528" y="1052737"/>
            <a:ext cx="7886700" cy="720080"/>
          </a:xfrm>
        </p:spPr>
        <p:txBody>
          <a:bodyPr/>
          <a:lstStyle/>
          <a:p>
            <a:r>
              <a:rPr lang="en-GB" b="1" i="1" dirty="0">
                <a:latin typeface="+mn-lt"/>
              </a:rPr>
              <a:t>Common pitfalls</a:t>
            </a:r>
          </a:p>
        </p:txBody>
      </p:sp>
      <p:sp>
        <p:nvSpPr>
          <p:cNvPr id="3" name="Date Placeholder 2">
            <a:extLst>
              <a:ext uri="{FF2B5EF4-FFF2-40B4-BE49-F238E27FC236}">
                <a16:creationId xmlns:a16="http://schemas.microsoft.com/office/drawing/2014/main" id="{63AF5744-59D4-BF49-D8E0-9DE8EEC84848}"/>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DC96B269-06B9-6B9F-97BA-20CA9B4444C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86CB2286-863C-BB43-8543-E7E47ED12D90}"/>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9BDE08A5-B11A-C1C9-9DBD-18B94F351FB9}"/>
              </a:ext>
            </a:extLst>
          </p:cNvPr>
          <p:cNvPicPr>
            <a:picLocks noChangeAspect="1"/>
          </p:cNvPicPr>
          <p:nvPr/>
        </p:nvPicPr>
        <p:blipFill>
          <a:blip r:embed="rId2"/>
          <a:stretch>
            <a:fillRect/>
          </a:stretch>
        </p:blipFill>
        <p:spPr>
          <a:xfrm>
            <a:off x="6494692" y="2142149"/>
            <a:ext cx="2152650" cy="2743200"/>
          </a:xfrm>
          <a:prstGeom prst="rect">
            <a:avLst/>
          </a:prstGeom>
        </p:spPr>
      </p:pic>
      <p:sp>
        <p:nvSpPr>
          <p:cNvPr id="8" name="TextBox 7">
            <a:extLst>
              <a:ext uri="{FF2B5EF4-FFF2-40B4-BE49-F238E27FC236}">
                <a16:creationId xmlns:a16="http://schemas.microsoft.com/office/drawing/2014/main" id="{675468AF-DCB2-E52B-BFDB-1A89C6CFCE2E}"/>
              </a:ext>
            </a:extLst>
          </p:cNvPr>
          <p:cNvSpPr txBox="1"/>
          <p:nvPr/>
        </p:nvSpPr>
        <p:spPr>
          <a:xfrm>
            <a:off x="323528" y="1772817"/>
            <a:ext cx="4536504" cy="369332"/>
          </a:xfrm>
          <a:prstGeom prst="rect">
            <a:avLst/>
          </a:prstGeom>
          <a:noFill/>
        </p:spPr>
        <p:txBody>
          <a:bodyPr wrap="square" rtlCol="0">
            <a:spAutoFit/>
          </a:bodyPr>
          <a:lstStyle/>
          <a:p>
            <a:r>
              <a:rPr lang="en-GB" dirty="0"/>
              <a:t>Watch out for these common mistakes:</a:t>
            </a:r>
          </a:p>
        </p:txBody>
      </p:sp>
      <p:sp>
        <p:nvSpPr>
          <p:cNvPr id="9" name="TextBox 8">
            <a:extLst>
              <a:ext uri="{FF2B5EF4-FFF2-40B4-BE49-F238E27FC236}">
                <a16:creationId xmlns:a16="http://schemas.microsoft.com/office/drawing/2014/main" id="{D7556EAC-B038-97F3-2633-AE0A096E3872}"/>
              </a:ext>
            </a:extLst>
          </p:cNvPr>
          <p:cNvSpPr txBox="1"/>
          <p:nvPr/>
        </p:nvSpPr>
        <p:spPr>
          <a:xfrm>
            <a:off x="467544" y="2492896"/>
            <a:ext cx="4824536" cy="2923877"/>
          </a:xfrm>
          <a:prstGeom prst="rect">
            <a:avLst/>
          </a:prstGeom>
          <a:noFill/>
        </p:spPr>
        <p:txBody>
          <a:bodyPr wrap="square" rtlCol="0">
            <a:spAutoFit/>
          </a:bodyPr>
          <a:lstStyle/>
          <a:p>
            <a:pPr marL="342900" indent="-342900">
              <a:spcBef>
                <a:spcPts val="1200"/>
              </a:spcBef>
              <a:buAutoNum type="arabicPeriod"/>
            </a:pPr>
            <a:r>
              <a:rPr lang="en-GB" dirty="0"/>
              <a:t>Not asking enough open questions.</a:t>
            </a:r>
          </a:p>
          <a:p>
            <a:pPr marL="342900" indent="-342900">
              <a:spcBef>
                <a:spcPts val="1200"/>
              </a:spcBef>
              <a:buAutoNum type="arabicPeriod"/>
            </a:pPr>
            <a:r>
              <a:rPr lang="en-GB" dirty="0"/>
              <a:t>Asking a question that has already been answered in the talk or introduction. </a:t>
            </a:r>
          </a:p>
          <a:p>
            <a:pPr marL="342900" indent="-342900">
              <a:spcBef>
                <a:spcPts val="1200"/>
              </a:spcBef>
              <a:buAutoNum type="arabicPeriod"/>
            </a:pPr>
            <a:r>
              <a:rPr lang="en-GB" dirty="0"/>
              <a:t>Asking the same question to everyone.</a:t>
            </a:r>
          </a:p>
          <a:p>
            <a:pPr marL="342900" indent="-342900">
              <a:spcBef>
                <a:spcPts val="1200"/>
              </a:spcBef>
              <a:buAutoNum type="arabicPeriod"/>
            </a:pPr>
            <a:r>
              <a:rPr lang="en-GB" dirty="0"/>
              <a:t>Asking the same question that somebody else has asked. </a:t>
            </a:r>
          </a:p>
          <a:p>
            <a:pPr marL="342900" indent="-342900">
              <a:spcBef>
                <a:spcPts val="1200"/>
              </a:spcBef>
              <a:buAutoNum type="arabicPeriod"/>
            </a:pPr>
            <a:r>
              <a:rPr lang="en-GB" dirty="0"/>
              <a:t>Asking questions that are very long and confusing. </a:t>
            </a:r>
          </a:p>
        </p:txBody>
      </p:sp>
      <p:pic>
        <p:nvPicPr>
          <p:cNvPr id="6" name="Picture 5" descr="A black x on a white background&#10;&#10;Description automatically generated">
            <a:extLst>
              <a:ext uri="{FF2B5EF4-FFF2-40B4-BE49-F238E27FC236}">
                <a16:creationId xmlns:a16="http://schemas.microsoft.com/office/drawing/2014/main" id="{5A3293A8-4138-81CB-A23E-C03F5D20375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316460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2DC06-D918-02C8-98EB-852E1585A100}"/>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3" name="Date Placeholder 2">
            <a:extLst>
              <a:ext uri="{FF2B5EF4-FFF2-40B4-BE49-F238E27FC236}">
                <a16:creationId xmlns:a16="http://schemas.microsoft.com/office/drawing/2014/main" id="{E0AF2CD2-3A94-A3D9-1871-6A3122C59195}"/>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F387D9FD-D900-28D1-F58B-F2F376CDBB04}"/>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2D8A7463-898C-3C15-BA56-80555F5117EE}"/>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extBox 7">
            <a:extLst>
              <a:ext uri="{FF2B5EF4-FFF2-40B4-BE49-F238E27FC236}">
                <a16:creationId xmlns:a16="http://schemas.microsoft.com/office/drawing/2014/main" id="{8097E9B5-55A9-55B5-B3D7-B98625D4ABDB}"/>
              </a:ext>
            </a:extLst>
          </p:cNvPr>
          <p:cNvSpPr txBox="1"/>
          <p:nvPr/>
        </p:nvSpPr>
        <p:spPr>
          <a:xfrm>
            <a:off x="467544" y="2509812"/>
            <a:ext cx="2787724" cy="2585323"/>
          </a:xfrm>
          <a:prstGeom prst="rect">
            <a:avLst/>
          </a:prstGeom>
          <a:solidFill>
            <a:srgbClr val="C3D720"/>
          </a:solidFill>
        </p:spPr>
        <p:txBody>
          <a:bodyPr wrap="square" rtlCol="0">
            <a:spAutoFit/>
          </a:bodyPr>
          <a:lstStyle/>
          <a:p>
            <a:r>
              <a:rPr lang="en-GB" dirty="0"/>
              <a:t>To gain a Distinction for asking questions, you need to ask at least one questions (out of your 3 or more open questions) which </a:t>
            </a:r>
            <a:r>
              <a:rPr lang="en-GB" b="1" dirty="0"/>
              <a:t>challenges</a:t>
            </a:r>
            <a:r>
              <a:rPr lang="en-GB" dirty="0"/>
              <a:t> or </a:t>
            </a:r>
            <a:r>
              <a:rPr lang="en-GB" b="1" dirty="0"/>
              <a:t>provokes</a:t>
            </a:r>
            <a:r>
              <a:rPr lang="en-GB" dirty="0"/>
              <a:t> thought. </a:t>
            </a:r>
          </a:p>
          <a:p>
            <a:endParaRPr lang="en-GB" dirty="0"/>
          </a:p>
          <a:p>
            <a:r>
              <a:rPr lang="en-GB" dirty="0"/>
              <a:t>What does this mean?</a:t>
            </a:r>
          </a:p>
        </p:txBody>
      </p:sp>
      <p:sp>
        <p:nvSpPr>
          <p:cNvPr id="10" name="TextBox 9">
            <a:extLst>
              <a:ext uri="{FF2B5EF4-FFF2-40B4-BE49-F238E27FC236}">
                <a16:creationId xmlns:a16="http://schemas.microsoft.com/office/drawing/2014/main" id="{37323F9D-66C3-C278-7B5D-08B7C3F82F6E}"/>
              </a:ext>
            </a:extLst>
          </p:cNvPr>
          <p:cNvSpPr txBox="1"/>
          <p:nvPr/>
        </p:nvSpPr>
        <p:spPr>
          <a:xfrm>
            <a:off x="4104456" y="2161271"/>
            <a:ext cx="4572000" cy="3631763"/>
          </a:xfrm>
          <a:prstGeom prst="rect">
            <a:avLst/>
          </a:prstGeom>
          <a:solidFill>
            <a:srgbClr val="FAD10C"/>
          </a:solidFill>
        </p:spPr>
        <p:txBody>
          <a:bodyPr wrap="square">
            <a:spAutoFit/>
          </a:bodyPr>
          <a:lstStyle/>
          <a:p>
            <a:r>
              <a:rPr lang="en-GB" sz="1600" dirty="0"/>
              <a:t>Asking challenging and thought-provoking questions means asking questions that </a:t>
            </a:r>
            <a:r>
              <a:rPr lang="en-GB" sz="1600" b="1" dirty="0"/>
              <a:t>make people think </a:t>
            </a:r>
            <a:r>
              <a:rPr lang="en-GB" sz="1600" dirty="0"/>
              <a:t>really hard and deeply about something. </a:t>
            </a:r>
          </a:p>
          <a:p>
            <a:endParaRPr lang="en-GB" sz="1600" dirty="0"/>
          </a:p>
          <a:p>
            <a:r>
              <a:rPr lang="en-GB" sz="1600" dirty="0"/>
              <a:t>These questions aren't just simple 'yes' or 'no' questions, but they </a:t>
            </a:r>
            <a:r>
              <a:rPr lang="en-GB" sz="1600" b="1" dirty="0"/>
              <a:t>open up big conversations </a:t>
            </a:r>
            <a:r>
              <a:rPr lang="en-GB" sz="1600" dirty="0"/>
              <a:t>and make us explore a topic in </a:t>
            </a:r>
            <a:r>
              <a:rPr lang="en-GB" sz="1600" b="1" dirty="0"/>
              <a:t>more detail</a:t>
            </a:r>
            <a:r>
              <a:rPr lang="en-GB" sz="1600" dirty="0"/>
              <a:t>.</a:t>
            </a:r>
          </a:p>
          <a:p>
            <a:endParaRPr lang="en-GB" sz="1600" dirty="0"/>
          </a:p>
          <a:p>
            <a:r>
              <a:rPr lang="en-GB" sz="1600" dirty="0"/>
              <a:t>Challenging questions don't always have one easy answer. They can lead to interesting discussions and help us </a:t>
            </a:r>
            <a:r>
              <a:rPr lang="en-GB" sz="1600" b="1" dirty="0"/>
              <a:t>learn more about the world</a:t>
            </a:r>
            <a:r>
              <a:rPr lang="en-GB" sz="1600" dirty="0"/>
              <a:t>. </a:t>
            </a:r>
          </a:p>
          <a:p>
            <a:endParaRPr lang="en-GB" sz="1600" dirty="0"/>
          </a:p>
          <a:p>
            <a:r>
              <a:rPr lang="en-GB" sz="1600" dirty="0"/>
              <a:t>So, don't be afraid to ask questions that make people stop and really think.</a:t>
            </a:r>
          </a:p>
        </p:txBody>
      </p:sp>
      <p:cxnSp>
        <p:nvCxnSpPr>
          <p:cNvPr id="12" name="Straight Arrow Connector 11">
            <a:extLst>
              <a:ext uri="{FF2B5EF4-FFF2-40B4-BE49-F238E27FC236}">
                <a16:creationId xmlns:a16="http://schemas.microsoft.com/office/drawing/2014/main" id="{4C6ACC3E-2CB6-7CB2-1A6A-85A6AE56C89E}"/>
              </a:ext>
            </a:extLst>
          </p:cNvPr>
          <p:cNvCxnSpPr>
            <a:stCxn id="8" idx="3"/>
            <a:endCxn id="10" idx="1"/>
          </p:cNvCxnSpPr>
          <p:nvPr/>
        </p:nvCxnSpPr>
        <p:spPr>
          <a:xfrm>
            <a:off x="3255268" y="3802474"/>
            <a:ext cx="849188" cy="1746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6" name="Picture 5" descr="A black x on a white background&#10;&#10;Description automatically generated">
            <a:extLst>
              <a:ext uri="{FF2B5EF4-FFF2-40B4-BE49-F238E27FC236}">
                <a16:creationId xmlns:a16="http://schemas.microsoft.com/office/drawing/2014/main" id="{4966B615-89FA-1D54-B290-4DD0E209180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25523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1A4F301-042A-F786-FC78-EA37C25BCF6A}"/>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B03DA36D-9291-B091-B888-2A7710BE6744}"/>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90FE8D8-597A-8BD5-73F4-7CF252452BED}"/>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6" name="Picture 5">
            <a:extLst>
              <a:ext uri="{FF2B5EF4-FFF2-40B4-BE49-F238E27FC236}">
                <a16:creationId xmlns:a16="http://schemas.microsoft.com/office/drawing/2014/main" id="{3D6C5B73-F4FC-BD3D-5C88-2B3E87A74C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124" y="2110617"/>
            <a:ext cx="5256584" cy="3920162"/>
          </a:xfrm>
          <a:prstGeom prst="rect">
            <a:avLst/>
          </a:prstGeom>
        </p:spPr>
      </p:pic>
      <p:sp>
        <p:nvSpPr>
          <p:cNvPr id="7" name="Arrow: Right 6">
            <a:extLst>
              <a:ext uri="{FF2B5EF4-FFF2-40B4-BE49-F238E27FC236}">
                <a16:creationId xmlns:a16="http://schemas.microsoft.com/office/drawing/2014/main" id="{4D4523A4-85B4-3AA5-EFE8-36EBB49C9DF2}"/>
              </a:ext>
            </a:extLst>
          </p:cNvPr>
          <p:cNvSpPr/>
          <p:nvPr/>
        </p:nvSpPr>
        <p:spPr>
          <a:xfrm rot="2141862">
            <a:off x="630142" y="4022329"/>
            <a:ext cx="5428873" cy="365125"/>
          </a:xfrm>
          <a:prstGeom prst="rightArrow">
            <a:avLst/>
          </a:prstGeom>
          <a:solidFill>
            <a:srgbClr val="C3D7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DF21845C-A726-5AE3-1A29-6382F4B3D3C5}"/>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9" name="TextBox 8">
            <a:extLst>
              <a:ext uri="{FF2B5EF4-FFF2-40B4-BE49-F238E27FC236}">
                <a16:creationId xmlns:a16="http://schemas.microsoft.com/office/drawing/2014/main" id="{B7CC7465-1BB8-34CE-A5B6-2C46DBD29B89}"/>
              </a:ext>
            </a:extLst>
          </p:cNvPr>
          <p:cNvSpPr txBox="1"/>
          <p:nvPr/>
        </p:nvSpPr>
        <p:spPr>
          <a:xfrm>
            <a:off x="6012160" y="2160435"/>
            <a:ext cx="2516882" cy="2031325"/>
          </a:xfrm>
          <a:prstGeom prst="rect">
            <a:avLst/>
          </a:prstGeom>
          <a:noFill/>
        </p:spPr>
        <p:txBody>
          <a:bodyPr wrap="square" rtlCol="0">
            <a:spAutoFit/>
          </a:bodyPr>
          <a:lstStyle/>
          <a:p>
            <a:r>
              <a:rPr lang="en-GB" sz="1400" dirty="0"/>
              <a:t>One way to practise developing deeper and more thoughtful questions is to use a questioning grid like the one here. </a:t>
            </a:r>
          </a:p>
          <a:p>
            <a:endParaRPr lang="en-GB" sz="1400" dirty="0"/>
          </a:p>
          <a:p>
            <a:r>
              <a:rPr lang="en-GB" sz="1400" dirty="0"/>
              <a:t>Have a go at creating questions based on the images on the following slides.</a:t>
            </a:r>
          </a:p>
        </p:txBody>
      </p:sp>
      <p:pic>
        <p:nvPicPr>
          <p:cNvPr id="2" name="Picture 1" descr="A black x on a white background&#10;&#10;Description automatically generated">
            <a:extLst>
              <a:ext uri="{FF2B5EF4-FFF2-40B4-BE49-F238E27FC236}">
                <a16:creationId xmlns:a16="http://schemas.microsoft.com/office/drawing/2014/main" id="{3DBC7AB2-DF1A-EB87-66FE-A5F4D6B30651}"/>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3735051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425" y="2060848"/>
            <a:ext cx="4634699" cy="3456384"/>
          </a:xfrm>
          <a:prstGeom prst="rect">
            <a:avLst/>
          </a:prstGeom>
        </p:spPr>
      </p:pic>
      <p:pic>
        <p:nvPicPr>
          <p:cNvPr id="10" name="Picture 9">
            <a:extLst>
              <a:ext uri="{FF2B5EF4-FFF2-40B4-BE49-F238E27FC236}">
                <a16:creationId xmlns:a16="http://schemas.microsoft.com/office/drawing/2014/main" id="{78736C97-B68A-4CC4-25DD-147867409A8A}"/>
              </a:ext>
            </a:extLst>
          </p:cNvPr>
          <p:cNvPicPr>
            <a:picLocks noChangeAspect="1"/>
          </p:cNvPicPr>
          <p:nvPr/>
        </p:nvPicPr>
        <p:blipFill>
          <a:blip r:embed="rId4"/>
          <a:stretch>
            <a:fillRect/>
          </a:stretch>
        </p:blipFill>
        <p:spPr>
          <a:xfrm>
            <a:off x="5220850" y="1308214"/>
            <a:ext cx="3514725" cy="4705350"/>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3C640315-BE29-577A-B136-5833C0862933}"/>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708600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9" name="Picture 8">
            <a:extLst>
              <a:ext uri="{FF2B5EF4-FFF2-40B4-BE49-F238E27FC236}">
                <a16:creationId xmlns:a16="http://schemas.microsoft.com/office/drawing/2014/main" id="{9A8BC045-5F73-946B-F063-7DEF258DD907}"/>
              </a:ext>
            </a:extLst>
          </p:cNvPr>
          <p:cNvPicPr>
            <a:picLocks noChangeAspect="1"/>
          </p:cNvPicPr>
          <p:nvPr/>
        </p:nvPicPr>
        <p:blipFill>
          <a:blip r:embed="rId4"/>
          <a:stretch>
            <a:fillRect/>
          </a:stretch>
        </p:blipFill>
        <p:spPr>
          <a:xfrm>
            <a:off x="3635896" y="3291631"/>
            <a:ext cx="4991100" cy="2867025"/>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9939359F-D8F6-9FAE-E3AD-72028EB3493D}"/>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238004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7" name="Picture 6">
            <a:extLst>
              <a:ext uri="{FF2B5EF4-FFF2-40B4-BE49-F238E27FC236}">
                <a16:creationId xmlns:a16="http://schemas.microsoft.com/office/drawing/2014/main" id="{F3BA33B6-EBB1-672F-D7F2-A0D0B07BB80C}"/>
              </a:ext>
            </a:extLst>
          </p:cNvPr>
          <p:cNvPicPr>
            <a:picLocks noChangeAspect="1"/>
          </p:cNvPicPr>
          <p:nvPr/>
        </p:nvPicPr>
        <p:blipFill>
          <a:blip r:embed="rId4"/>
          <a:stretch>
            <a:fillRect/>
          </a:stretch>
        </p:blipFill>
        <p:spPr>
          <a:xfrm>
            <a:off x="3889610" y="3158281"/>
            <a:ext cx="5057775" cy="3133725"/>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2423154F-CCCD-16AB-0478-CC3A142AC532}"/>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1391760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17</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412776"/>
            <a:ext cx="4634699" cy="3456384"/>
          </a:xfrm>
          <a:prstGeom prst="rect">
            <a:avLst/>
          </a:prstGeom>
        </p:spPr>
      </p:pic>
      <p:pic>
        <p:nvPicPr>
          <p:cNvPr id="6" name="Picture 5">
            <a:extLst>
              <a:ext uri="{FF2B5EF4-FFF2-40B4-BE49-F238E27FC236}">
                <a16:creationId xmlns:a16="http://schemas.microsoft.com/office/drawing/2014/main" id="{8F365B17-32DB-1437-D98C-975CF3D5AB0A}"/>
              </a:ext>
            </a:extLst>
          </p:cNvPr>
          <p:cNvPicPr>
            <a:picLocks noChangeAspect="1"/>
          </p:cNvPicPr>
          <p:nvPr/>
        </p:nvPicPr>
        <p:blipFill>
          <a:blip r:embed="rId4"/>
          <a:stretch>
            <a:fillRect/>
          </a:stretch>
        </p:blipFill>
        <p:spPr>
          <a:xfrm>
            <a:off x="3239862" y="3573016"/>
            <a:ext cx="5646963" cy="2767386"/>
          </a:xfrm>
          <a:prstGeom prst="rect">
            <a:avLst/>
          </a:prstGeom>
        </p:spPr>
      </p:pic>
      <p:pic>
        <p:nvPicPr>
          <p:cNvPr id="2" name="Picture 1" descr="A black x on a white background&#10;&#10;Description automatically generated">
            <a:extLst>
              <a:ext uri="{FF2B5EF4-FFF2-40B4-BE49-F238E27FC236}">
                <a16:creationId xmlns:a16="http://schemas.microsoft.com/office/drawing/2014/main" id="{36010F36-EA04-0619-7E47-52ED38B72606}"/>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93750" y="6275211"/>
            <a:ext cx="486743" cy="527403"/>
          </a:xfrm>
          <a:prstGeom prst="rect">
            <a:avLst/>
          </a:prstGeom>
        </p:spPr>
      </p:pic>
    </p:spTree>
    <p:extLst>
      <p:ext uri="{BB962C8B-B14F-4D97-AF65-F5344CB8AC3E}">
        <p14:creationId xmlns:p14="http://schemas.microsoft.com/office/powerpoint/2010/main" val="1581105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a:t>07/03/2024</a:t>
            </a:r>
          </a:p>
        </p:txBody>
      </p:sp>
      <p:sp>
        <p:nvSpPr>
          <p:cNvPr id="4" name="Footer Placeholder 3"/>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292396899"/>
              </p:ext>
            </p:extLst>
          </p:nvPr>
        </p:nvGraphicFramePr>
        <p:xfrm>
          <a:off x="539552" y="2167655"/>
          <a:ext cx="8297674" cy="2558689"/>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lnSpc>
                          <a:spcPct val="100000"/>
                        </a:lnSpc>
                        <a:spcBef>
                          <a:spcPts val="10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Asking Questions</a:t>
                      </a:r>
                    </a:p>
                  </a:txBody>
                  <a:tcPr marL="68580" marR="68580" marT="36000" marB="0">
                    <a:solidFill>
                      <a:srgbClr val="C2D721">
                        <a:alpha val="20000"/>
                      </a:srgbClr>
                    </a:solidFill>
                  </a:tcPr>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Asks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one or two relevant, but closed questions with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but closed questions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without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open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seek additional information about the topic.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three or more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relevant and open questions without prompting, which seek additional information about the topic.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open questions 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are thought-provoking and challenge thinking.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2BF4F515-08E3-461B-A171-EEEBB9BDF8E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76064"/>
          </a:xfrm>
        </p:spPr>
        <p:txBody>
          <a:bodyPr>
            <a:normAutofit/>
          </a:bodyPr>
          <a:lstStyle/>
          <a:p>
            <a:r>
              <a:rPr lang="en-US" sz="2800" b="1" i="1" dirty="0">
                <a:latin typeface="+mn-lt"/>
              </a:rPr>
              <a:t>Open and closed questions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6" name="TextBox 5">
            <a:extLst>
              <a:ext uri="{FF2B5EF4-FFF2-40B4-BE49-F238E27FC236}">
                <a16:creationId xmlns:a16="http://schemas.microsoft.com/office/drawing/2014/main" id="{40357CF9-D42B-A1AB-6A1D-58381E6771F1}"/>
              </a:ext>
            </a:extLst>
          </p:cNvPr>
          <p:cNvSpPr txBox="1"/>
          <p:nvPr/>
        </p:nvSpPr>
        <p:spPr>
          <a:xfrm>
            <a:off x="1032451" y="2390249"/>
            <a:ext cx="5061148" cy="369332"/>
          </a:xfrm>
          <a:prstGeom prst="rect">
            <a:avLst/>
          </a:prstGeom>
          <a:noFill/>
        </p:spPr>
        <p:txBody>
          <a:bodyPr wrap="square" rtlCol="0">
            <a:spAutoFit/>
          </a:bodyPr>
          <a:lstStyle/>
          <a:p>
            <a:r>
              <a:rPr lang="en-GB" dirty="0"/>
              <a:t>What are closed questions?</a:t>
            </a:r>
          </a:p>
        </p:txBody>
      </p:sp>
      <p:sp>
        <p:nvSpPr>
          <p:cNvPr id="7" name="TextBox 6">
            <a:extLst>
              <a:ext uri="{FF2B5EF4-FFF2-40B4-BE49-F238E27FC236}">
                <a16:creationId xmlns:a16="http://schemas.microsoft.com/office/drawing/2014/main" id="{94B60D1F-D49E-D89F-662C-6A7AFA4959AA}"/>
              </a:ext>
            </a:extLst>
          </p:cNvPr>
          <p:cNvSpPr txBox="1"/>
          <p:nvPr/>
        </p:nvSpPr>
        <p:spPr>
          <a:xfrm>
            <a:off x="1424236" y="4373300"/>
            <a:ext cx="5061148" cy="369332"/>
          </a:xfrm>
          <a:prstGeom prst="rect">
            <a:avLst/>
          </a:prstGeom>
          <a:noFill/>
        </p:spPr>
        <p:txBody>
          <a:bodyPr wrap="square" rtlCol="0">
            <a:spAutoFit/>
          </a:bodyPr>
          <a:lstStyle/>
          <a:p>
            <a:r>
              <a:rPr lang="en-GB" dirty="0"/>
              <a:t>What are open questions?</a:t>
            </a:r>
          </a:p>
        </p:txBody>
      </p:sp>
      <p:pic>
        <p:nvPicPr>
          <p:cNvPr id="9" name="Picture 8">
            <a:extLst>
              <a:ext uri="{FF2B5EF4-FFF2-40B4-BE49-F238E27FC236}">
                <a16:creationId xmlns:a16="http://schemas.microsoft.com/office/drawing/2014/main" id="{E30654E6-60E4-F575-E09A-12F20A561362}"/>
              </a:ext>
            </a:extLst>
          </p:cNvPr>
          <p:cNvPicPr>
            <a:picLocks noChangeAspect="1"/>
          </p:cNvPicPr>
          <p:nvPr/>
        </p:nvPicPr>
        <p:blipFill>
          <a:blip r:embed="rId3"/>
          <a:stretch>
            <a:fillRect/>
          </a:stretch>
        </p:blipFill>
        <p:spPr>
          <a:xfrm>
            <a:off x="6783844" y="1181068"/>
            <a:ext cx="1846153" cy="1441966"/>
          </a:xfrm>
          <a:prstGeom prst="rect">
            <a:avLst/>
          </a:prstGeom>
        </p:spPr>
      </p:pic>
      <p:pic>
        <p:nvPicPr>
          <p:cNvPr id="11" name="Picture 10">
            <a:extLst>
              <a:ext uri="{FF2B5EF4-FFF2-40B4-BE49-F238E27FC236}">
                <a16:creationId xmlns:a16="http://schemas.microsoft.com/office/drawing/2014/main" id="{80B73535-FBE8-6D5B-21C8-0D793906A8DE}"/>
              </a:ext>
            </a:extLst>
          </p:cNvPr>
          <p:cNvPicPr>
            <a:picLocks noChangeAspect="1"/>
          </p:cNvPicPr>
          <p:nvPr/>
        </p:nvPicPr>
        <p:blipFill>
          <a:blip r:embed="rId4"/>
          <a:stretch>
            <a:fillRect/>
          </a:stretch>
        </p:blipFill>
        <p:spPr>
          <a:xfrm>
            <a:off x="403777" y="2076846"/>
            <a:ext cx="628674" cy="996139"/>
          </a:xfrm>
          <a:prstGeom prst="rect">
            <a:avLst/>
          </a:prstGeom>
        </p:spPr>
      </p:pic>
      <p:pic>
        <p:nvPicPr>
          <p:cNvPr id="13" name="Picture 12">
            <a:extLst>
              <a:ext uri="{FF2B5EF4-FFF2-40B4-BE49-F238E27FC236}">
                <a16:creationId xmlns:a16="http://schemas.microsoft.com/office/drawing/2014/main" id="{517A298A-8DBA-86ED-8A83-6211A6DF0774}"/>
              </a:ext>
            </a:extLst>
          </p:cNvPr>
          <p:cNvPicPr>
            <a:picLocks noChangeAspect="1"/>
          </p:cNvPicPr>
          <p:nvPr/>
        </p:nvPicPr>
        <p:blipFill>
          <a:blip r:embed="rId5"/>
          <a:stretch>
            <a:fillRect/>
          </a:stretch>
        </p:blipFill>
        <p:spPr>
          <a:xfrm>
            <a:off x="306757" y="4005064"/>
            <a:ext cx="1179291" cy="1284703"/>
          </a:xfrm>
          <a:prstGeom prst="rect">
            <a:avLst/>
          </a:prstGeom>
        </p:spPr>
      </p:pic>
      <p:sp>
        <p:nvSpPr>
          <p:cNvPr id="15" name="TextBox 14">
            <a:extLst>
              <a:ext uri="{FF2B5EF4-FFF2-40B4-BE49-F238E27FC236}">
                <a16:creationId xmlns:a16="http://schemas.microsoft.com/office/drawing/2014/main" id="{E3946067-21CC-F8F2-9CDF-913EBC1C924D}"/>
              </a:ext>
            </a:extLst>
          </p:cNvPr>
          <p:cNvSpPr txBox="1"/>
          <p:nvPr/>
        </p:nvSpPr>
        <p:spPr>
          <a:xfrm>
            <a:off x="1171127" y="3000485"/>
            <a:ext cx="7597546" cy="523220"/>
          </a:xfrm>
          <a:prstGeom prst="rect">
            <a:avLst/>
          </a:prstGeom>
          <a:solidFill>
            <a:srgbClr val="F58B1F"/>
          </a:solidFill>
        </p:spPr>
        <p:txBody>
          <a:bodyPr wrap="square">
            <a:spAutoFit/>
          </a:bodyPr>
          <a:lstStyle/>
          <a:p>
            <a:r>
              <a:rPr lang="en-GB" sz="1400" dirty="0"/>
              <a:t>Closed questions are questions that can be answered with just a few words, like "yes" or "no.“ There are a limited number of answers that can be given. </a:t>
            </a:r>
          </a:p>
        </p:txBody>
      </p:sp>
      <p:sp>
        <p:nvSpPr>
          <p:cNvPr id="16" name="TextBox 15">
            <a:extLst>
              <a:ext uri="{FF2B5EF4-FFF2-40B4-BE49-F238E27FC236}">
                <a16:creationId xmlns:a16="http://schemas.microsoft.com/office/drawing/2014/main" id="{A9A04593-55FD-AD73-B088-1355B7CA3DA4}"/>
              </a:ext>
            </a:extLst>
          </p:cNvPr>
          <p:cNvSpPr txBox="1"/>
          <p:nvPr/>
        </p:nvSpPr>
        <p:spPr>
          <a:xfrm>
            <a:off x="1546454" y="4997379"/>
            <a:ext cx="7290789" cy="738664"/>
          </a:xfrm>
          <a:prstGeom prst="rect">
            <a:avLst/>
          </a:prstGeom>
          <a:solidFill>
            <a:srgbClr val="FAD10C"/>
          </a:solidFill>
        </p:spPr>
        <p:txBody>
          <a:bodyPr wrap="square">
            <a:spAutoFit/>
          </a:bodyPr>
          <a:lstStyle/>
          <a:p>
            <a:r>
              <a:rPr lang="en-GB" sz="1400" dirty="0"/>
              <a:t>Open questions are the kind of questions that invite people to share their thoughts, feelings, and experiences. They don't have simple "yes" or "no" answers; instead, they encourage detailed responses.</a:t>
            </a:r>
          </a:p>
        </p:txBody>
      </p:sp>
      <p:pic>
        <p:nvPicPr>
          <p:cNvPr id="8" name="Picture 7" descr="A black x on a white background&#10;&#10;Description automatically generated">
            <a:extLst>
              <a:ext uri="{FF2B5EF4-FFF2-40B4-BE49-F238E27FC236}">
                <a16:creationId xmlns:a16="http://schemas.microsoft.com/office/drawing/2014/main" id="{CA31D101-D4DF-F67B-177C-AAF5CA658805}"/>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25301"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17" name="TextBox 16">
            <a:extLst>
              <a:ext uri="{FF2B5EF4-FFF2-40B4-BE49-F238E27FC236}">
                <a16:creationId xmlns:a16="http://schemas.microsoft.com/office/drawing/2014/main" id="{CCC1BD5C-C90A-3982-797E-A45F7139FEDE}"/>
              </a:ext>
            </a:extLst>
          </p:cNvPr>
          <p:cNvSpPr txBox="1"/>
          <p:nvPr/>
        </p:nvSpPr>
        <p:spPr>
          <a:xfrm>
            <a:off x="1084126" y="2034753"/>
            <a:ext cx="2870684" cy="307777"/>
          </a:xfrm>
          <a:prstGeom prst="rect">
            <a:avLst/>
          </a:prstGeom>
          <a:noFill/>
        </p:spPr>
        <p:txBody>
          <a:bodyPr wrap="square">
            <a:spAutoFit/>
          </a:bodyPr>
          <a:lstStyle/>
          <a:p>
            <a:r>
              <a:rPr lang="en-GB" sz="1400" dirty="0"/>
              <a:t>Do you like playing sports?</a:t>
            </a:r>
          </a:p>
        </p:txBody>
      </p:sp>
      <p:sp>
        <p:nvSpPr>
          <p:cNvPr id="18" name="TextBox 17">
            <a:extLst>
              <a:ext uri="{FF2B5EF4-FFF2-40B4-BE49-F238E27FC236}">
                <a16:creationId xmlns:a16="http://schemas.microsoft.com/office/drawing/2014/main" id="{08ACF025-50D6-926B-1F90-5F9650E6745D}"/>
              </a:ext>
            </a:extLst>
          </p:cNvPr>
          <p:cNvSpPr txBox="1"/>
          <p:nvPr/>
        </p:nvSpPr>
        <p:spPr>
          <a:xfrm>
            <a:off x="4721860" y="2431869"/>
            <a:ext cx="2031132" cy="307777"/>
          </a:xfrm>
          <a:prstGeom prst="rect">
            <a:avLst/>
          </a:prstGeom>
          <a:noFill/>
        </p:spPr>
        <p:txBody>
          <a:bodyPr wrap="square">
            <a:spAutoFit/>
          </a:bodyPr>
          <a:lstStyle/>
          <a:p>
            <a:r>
              <a:rPr lang="en-GB" sz="1400" dirty="0"/>
              <a:t>How old are you?</a:t>
            </a:r>
          </a:p>
        </p:txBody>
      </p:sp>
      <p:sp>
        <p:nvSpPr>
          <p:cNvPr id="19" name="TextBox 18">
            <a:extLst>
              <a:ext uri="{FF2B5EF4-FFF2-40B4-BE49-F238E27FC236}">
                <a16:creationId xmlns:a16="http://schemas.microsoft.com/office/drawing/2014/main" id="{BA3A23F1-D757-E717-F881-2292548DE632}"/>
              </a:ext>
            </a:extLst>
          </p:cNvPr>
          <p:cNvSpPr txBox="1"/>
          <p:nvPr/>
        </p:nvSpPr>
        <p:spPr>
          <a:xfrm>
            <a:off x="6321886" y="3170773"/>
            <a:ext cx="2736304" cy="307777"/>
          </a:xfrm>
          <a:prstGeom prst="rect">
            <a:avLst/>
          </a:prstGeom>
          <a:noFill/>
        </p:spPr>
        <p:txBody>
          <a:bodyPr wrap="square">
            <a:spAutoFit/>
          </a:bodyPr>
          <a:lstStyle/>
          <a:p>
            <a:r>
              <a:rPr lang="en-GB" sz="1400" dirty="0"/>
              <a:t>Do you have any siblings?</a:t>
            </a:r>
          </a:p>
        </p:txBody>
      </p:sp>
      <p:sp>
        <p:nvSpPr>
          <p:cNvPr id="20" name="TextBox 19">
            <a:extLst>
              <a:ext uri="{FF2B5EF4-FFF2-40B4-BE49-F238E27FC236}">
                <a16:creationId xmlns:a16="http://schemas.microsoft.com/office/drawing/2014/main" id="{38B9A278-FE07-7D21-990C-EF277C22D6AA}"/>
              </a:ext>
            </a:extLst>
          </p:cNvPr>
          <p:cNvSpPr txBox="1"/>
          <p:nvPr/>
        </p:nvSpPr>
        <p:spPr>
          <a:xfrm>
            <a:off x="5045555" y="5211263"/>
            <a:ext cx="3414877" cy="307777"/>
          </a:xfrm>
          <a:prstGeom prst="rect">
            <a:avLst/>
          </a:prstGeom>
          <a:noFill/>
        </p:spPr>
        <p:txBody>
          <a:bodyPr wrap="square">
            <a:spAutoFit/>
          </a:bodyPr>
          <a:lstStyle/>
          <a:p>
            <a:r>
              <a:rPr lang="en-GB" sz="1400" dirty="0"/>
              <a:t>Have you ever been on a family holiday?</a:t>
            </a:r>
          </a:p>
        </p:txBody>
      </p:sp>
      <p:sp>
        <p:nvSpPr>
          <p:cNvPr id="21" name="TextBox 20">
            <a:extLst>
              <a:ext uri="{FF2B5EF4-FFF2-40B4-BE49-F238E27FC236}">
                <a16:creationId xmlns:a16="http://schemas.microsoft.com/office/drawing/2014/main" id="{D540C1FD-ED55-72D5-C12D-519F227CC483}"/>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22" name="TextBox 21">
            <a:extLst>
              <a:ext uri="{FF2B5EF4-FFF2-40B4-BE49-F238E27FC236}">
                <a16:creationId xmlns:a16="http://schemas.microsoft.com/office/drawing/2014/main" id="{40F5B18C-6687-0422-40B5-8A8D8150B510}"/>
              </a:ext>
            </a:extLst>
          </p:cNvPr>
          <p:cNvSpPr txBox="1"/>
          <p:nvPr/>
        </p:nvSpPr>
        <p:spPr>
          <a:xfrm>
            <a:off x="1340894" y="3166565"/>
            <a:ext cx="3273524" cy="307777"/>
          </a:xfrm>
          <a:prstGeom prst="rect">
            <a:avLst/>
          </a:prstGeom>
          <a:noFill/>
        </p:spPr>
        <p:txBody>
          <a:bodyPr wrap="square">
            <a:spAutoFit/>
          </a:bodyPr>
          <a:lstStyle/>
          <a:p>
            <a:r>
              <a:rPr lang="en-GB" sz="1400" dirty="0"/>
              <a:t>How might you spend your next birthday?</a:t>
            </a:r>
          </a:p>
        </p:txBody>
      </p:sp>
      <p:sp>
        <p:nvSpPr>
          <p:cNvPr id="23" name="TextBox 22">
            <a:extLst>
              <a:ext uri="{FF2B5EF4-FFF2-40B4-BE49-F238E27FC236}">
                <a16:creationId xmlns:a16="http://schemas.microsoft.com/office/drawing/2014/main" id="{1B1FA572-4519-1942-1D71-67911BA335DB}"/>
              </a:ext>
            </a:extLst>
          </p:cNvPr>
          <p:cNvSpPr txBox="1"/>
          <p:nvPr/>
        </p:nvSpPr>
        <p:spPr>
          <a:xfrm>
            <a:off x="4941780" y="1792242"/>
            <a:ext cx="3572761" cy="307777"/>
          </a:xfrm>
          <a:prstGeom prst="rect">
            <a:avLst/>
          </a:prstGeom>
          <a:noFill/>
        </p:spPr>
        <p:txBody>
          <a:bodyPr wrap="square">
            <a:spAutoFit/>
          </a:bodyPr>
          <a:lstStyle/>
          <a:p>
            <a:r>
              <a:rPr lang="en-GB" sz="1400" dirty="0"/>
              <a:t>What is your favourite place to visit and why?</a:t>
            </a:r>
          </a:p>
        </p:txBody>
      </p:sp>
      <p:sp>
        <p:nvSpPr>
          <p:cNvPr id="24" name="TextBox 23">
            <a:extLst>
              <a:ext uri="{FF2B5EF4-FFF2-40B4-BE49-F238E27FC236}">
                <a16:creationId xmlns:a16="http://schemas.microsoft.com/office/drawing/2014/main" id="{30A6B7D0-15D9-A216-733F-34609F55DE4E}"/>
              </a:ext>
            </a:extLst>
          </p:cNvPr>
          <p:cNvSpPr txBox="1"/>
          <p:nvPr/>
        </p:nvSpPr>
        <p:spPr>
          <a:xfrm>
            <a:off x="4966612" y="4082615"/>
            <a:ext cx="3572761" cy="307777"/>
          </a:xfrm>
          <a:prstGeom prst="rect">
            <a:avLst/>
          </a:prstGeom>
          <a:noFill/>
        </p:spPr>
        <p:txBody>
          <a:bodyPr wrap="square">
            <a:spAutoFit/>
          </a:bodyPr>
          <a:lstStyle/>
          <a:p>
            <a:r>
              <a:rPr lang="en-GB" sz="1400" dirty="0"/>
              <a:t>How did you first get into your hobby?</a:t>
            </a:r>
          </a:p>
        </p:txBody>
      </p:sp>
      <p:sp>
        <p:nvSpPr>
          <p:cNvPr id="25" name="TextBox 24">
            <a:extLst>
              <a:ext uri="{FF2B5EF4-FFF2-40B4-BE49-F238E27FC236}">
                <a16:creationId xmlns:a16="http://schemas.microsoft.com/office/drawing/2014/main" id="{5C27B132-7BC5-920B-6445-CC51B3AA69C9}"/>
              </a:ext>
            </a:extLst>
          </p:cNvPr>
          <p:cNvSpPr txBox="1"/>
          <p:nvPr/>
        </p:nvSpPr>
        <p:spPr>
          <a:xfrm>
            <a:off x="1041657" y="4003919"/>
            <a:ext cx="3572761" cy="523220"/>
          </a:xfrm>
          <a:prstGeom prst="rect">
            <a:avLst/>
          </a:prstGeom>
          <a:noFill/>
        </p:spPr>
        <p:txBody>
          <a:bodyPr wrap="square">
            <a:spAutoFit/>
          </a:bodyPr>
          <a:lstStyle/>
          <a:p>
            <a:r>
              <a:rPr lang="en-GB" sz="1400" dirty="0"/>
              <a:t>Why do you think science is better than geography?</a:t>
            </a:r>
          </a:p>
        </p:txBody>
      </p:sp>
      <p:sp>
        <p:nvSpPr>
          <p:cNvPr id="26" name="TextBox 25">
            <a:extLst>
              <a:ext uri="{FF2B5EF4-FFF2-40B4-BE49-F238E27FC236}">
                <a16:creationId xmlns:a16="http://schemas.microsoft.com/office/drawing/2014/main" id="{2F89F95F-4273-4629-451B-9C89A221D89F}"/>
              </a:ext>
            </a:extLst>
          </p:cNvPr>
          <p:cNvSpPr txBox="1"/>
          <p:nvPr/>
        </p:nvSpPr>
        <p:spPr>
          <a:xfrm>
            <a:off x="2785619" y="5768923"/>
            <a:ext cx="3572761" cy="307777"/>
          </a:xfrm>
          <a:prstGeom prst="rect">
            <a:avLst/>
          </a:prstGeom>
          <a:noFill/>
        </p:spPr>
        <p:txBody>
          <a:bodyPr wrap="square">
            <a:spAutoFit/>
          </a:bodyPr>
          <a:lstStyle/>
          <a:p>
            <a:r>
              <a:rPr lang="en-GB" sz="1400" dirty="0"/>
              <a:t>How would you describe your family?</a:t>
            </a:r>
          </a:p>
        </p:txBody>
      </p:sp>
      <p:pic>
        <p:nvPicPr>
          <p:cNvPr id="6" name="Picture 5" descr="A black x on a white background&#10;&#10;Description automatically generated">
            <a:extLst>
              <a:ext uri="{FF2B5EF4-FFF2-40B4-BE49-F238E27FC236}">
                <a16:creationId xmlns:a16="http://schemas.microsoft.com/office/drawing/2014/main" id="{C4145550-6C66-6764-44E0-DA8DEE466B4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1447"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7" name="TextBox 6">
            <a:extLst>
              <a:ext uri="{FF2B5EF4-FFF2-40B4-BE49-F238E27FC236}">
                <a16:creationId xmlns:a16="http://schemas.microsoft.com/office/drawing/2014/main" id="{C7EA8736-AAA8-1521-1EC1-280670DE1C08}"/>
              </a:ext>
            </a:extLst>
          </p:cNvPr>
          <p:cNvSpPr txBox="1"/>
          <p:nvPr/>
        </p:nvSpPr>
        <p:spPr>
          <a:xfrm>
            <a:off x="614925" y="3977868"/>
            <a:ext cx="2870684" cy="307777"/>
          </a:xfrm>
          <a:prstGeom prst="rect">
            <a:avLst/>
          </a:prstGeom>
          <a:noFill/>
        </p:spPr>
        <p:txBody>
          <a:bodyPr wrap="square">
            <a:spAutoFit/>
          </a:bodyPr>
          <a:lstStyle/>
          <a:p>
            <a:r>
              <a:rPr lang="en-GB" sz="1400" dirty="0"/>
              <a:t>Do you like playing sports?</a:t>
            </a:r>
          </a:p>
        </p:txBody>
      </p:sp>
      <p:sp>
        <p:nvSpPr>
          <p:cNvPr id="9" name="TextBox 8">
            <a:extLst>
              <a:ext uri="{FF2B5EF4-FFF2-40B4-BE49-F238E27FC236}">
                <a16:creationId xmlns:a16="http://schemas.microsoft.com/office/drawing/2014/main" id="{E859FDAF-0EDE-DBBD-396B-27917B0122B0}"/>
              </a:ext>
            </a:extLst>
          </p:cNvPr>
          <p:cNvSpPr txBox="1"/>
          <p:nvPr/>
        </p:nvSpPr>
        <p:spPr>
          <a:xfrm>
            <a:off x="603703" y="3436035"/>
            <a:ext cx="2031132" cy="307777"/>
          </a:xfrm>
          <a:prstGeom prst="rect">
            <a:avLst/>
          </a:prstGeom>
          <a:noFill/>
        </p:spPr>
        <p:txBody>
          <a:bodyPr wrap="square">
            <a:spAutoFit/>
          </a:bodyPr>
          <a:lstStyle/>
          <a:p>
            <a:r>
              <a:rPr lang="en-GB" sz="1400" dirty="0"/>
              <a:t>How old are you?</a:t>
            </a:r>
          </a:p>
        </p:txBody>
      </p:sp>
      <p:sp>
        <p:nvSpPr>
          <p:cNvPr id="11" name="TextBox 10">
            <a:extLst>
              <a:ext uri="{FF2B5EF4-FFF2-40B4-BE49-F238E27FC236}">
                <a16:creationId xmlns:a16="http://schemas.microsoft.com/office/drawing/2014/main" id="{1048AEB4-FF5C-9068-FDD9-2A198C55679E}"/>
              </a:ext>
            </a:extLst>
          </p:cNvPr>
          <p:cNvSpPr txBox="1"/>
          <p:nvPr/>
        </p:nvSpPr>
        <p:spPr>
          <a:xfrm>
            <a:off x="614925" y="5624453"/>
            <a:ext cx="2736304" cy="307777"/>
          </a:xfrm>
          <a:prstGeom prst="rect">
            <a:avLst/>
          </a:prstGeom>
          <a:noFill/>
        </p:spPr>
        <p:txBody>
          <a:bodyPr wrap="square">
            <a:spAutoFit/>
          </a:bodyPr>
          <a:lstStyle/>
          <a:p>
            <a:r>
              <a:rPr lang="en-GB" sz="1400" dirty="0"/>
              <a:t>Do you have any siblings?</a:t>
            </a:r>
          </a:p>
        </p:txBody>
      </p:sp>
      <p:sp>
        <p:nvSpPr>
          <p:cNvPr id="13" name="TextBox 12">
            <a:extLst>
              <a:ext uri="{FF2B5EF4-FFF2-40B4-BE49-F238E27FC236}">
                <a16:creationId xmlns:a16="http://schemas.microsoft.com/office/drawing/2014/main" id="{1785F3CA-81C0-EE15-E24F-CC28B9142BA7}"/>
              </a:ext>
            </a:extLst>
          </p:cNvPr>
          <p:cNvSpPr txBox="1"/>
          <p:nvPr/>
        </p:nvSpPr>
        <p:spPr>
          <a:xfrm>
            <a:off x="603703" y="4530244"/>
            <a:ext cx="4572000" cy="307777"/>
          </a:xfrm>
          <a:prstGeom prst="rect">
            <a:avLst/>
          </a:prstGeom>
          <a:noFill/>
        </p:spPr>
        <p:txBody>
          <a:bodyPr wrap="square">
            <a:spAutoFit/>
          </a:bodyPr>
          <a:lstStyle/>
          <a:p>
            <a:r>
              <a:rPr lang="en-GB" sz="1400" dirty="0"/>
              <a:t>Have you ever been on a family holiday?</a:t>
            </a:r>
          </a:p>
        </p:txBody>
      </p:sp>
      <p:sp>
        <p:nvSpPr>
          <p:cNvPr id="15" name="TextBox 14">
            <a:extLst>
              <a:ext uri="{FF2B5EF4-FFF2-40B4-BE49-F238E27FC236}">
                <a16:creationId xmlns:a16="http://schemas.microsoft.com/office/drawing/2014/main" id="{4C6F807B-66D4-4EF2-4653-1E8138A9D0C2}"/>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16" name="TextBox 15">
            <a:extLst>
              <a:ext uri="{FF2B5EF4-FFF2-40B4-BE49-F238E27FC236}">
                <a16:creationId xmlns:a16="http://schemas.microsoft.com/office/drawing/2014/main" id="{46E8C3DE-D1DC-DD93-E884-C79447CDC923}"/>
              </a:ext>
            </a:extLst>
          </p:cNvPr>
          <p:cNvSpPr txBox="1"/>
          <p:nvPr/>
        </p:nvSpPr>
        <p:spPr>
          <a:xfrm>
            <a:off x="5266773" y="3471006"/>
            <a:ext cx="3273524" cy="307777"/>
          </a:xfrm>
          <a:prstGeom prst="rect">
            <a:avLst/>
          </a:prstGeom>
          <a:noFill/>
        </p:spPr>
        <p:txBody>
          <a:bodyPr wrap="square">
            <a:spAutoFit/>
          </a:bodyPr>
          <a:lstStyle/>
          <a:p>
            <a:r>
              <a:rPr lang="en-GB" sz="1400" dirty="0"/>
              <a:t>How might you spend your next birthday?</a:t>
            </a:r>
          </a:p>
        </p:txBody>
      </p:sp>
      <p:pic>
        <p:nvPicPr>
          <p:cNvPr id="6" name="Picture 5">
            <a:extLst>
              <a:ext uri="{FF2B5EF4-FFF2-40B4-BE49-F238E27FC236}">
                <a16:creationId xmlns:a16="http://schemas.microsoft.com/office/drawing/2014/main" id="{266525B0-7DC5-0827-8167-900434AE70D9}"/>
              </a:ext>
            </a:extLst>
          </p:cNvPr>
          <p:cNvPicPr>
            <a:picLocks noChangeAspect="1"/>
          </p:cNvPicPr>
          <p:nvPr/>
        </p:nvPicPr>
        <p:blipFill>
          <a:blip r:embed="rId3"/>
          <a:stretch>
            <a:fillRect/>
          </a:stretch>
        </p:blipFill>
        <p:spPr>
          <a:xfrm>
            <a:off x="1931568" y="1731255"/>
            <a:ext cx="960384" cy="1521736"/>
          </a:xfrm>
          <a:prstGeom prst="rect">
            <a:avLst/>
          </a:prstGeom>
        </p:spPr>
      </p:pic>
      <p:pic>
        <p:nvPicPr>
          <p:cNvPr id="8" name="Picture 7">
            <a:extLst>
              <a:ext uri="{FF2B5EF4-FFF2-40B4-BE49-F238E27FC236}">
                <a16:creationId xmlns:a16="http://schemas.microsoft.com/office/drawing/2014/main" id="{4F7B68E4-41F9-47AE-1EBF-49A9522B6165}"/>
              </a:ext>
            </a:extLst>
          </p:cNvPr>
          <p:cNvPicPr>
            <a:picLocks noChangeAspect="1"/>
          </p:cNvPicPr>
          <p:nvPr/>
        </p:nvPicPr>
        <p:blipFill>
          <a:blip r:embed="rId4"/>
          <a:stretch>
            <a:fillRect/>
          </a:stretch>
        </p:blipFill>
        <p:spPr>
          <a:xfrm>
            <a:off x="6084168" y="1626104"/>
            <a:ext cx="1616406" cy="1760890"/>
          </a:xfrm>
          <a:prstGeom prst="rect">
            <a:avLst/>
          </a:prstGeom>
        </p:spPr>
      </p:pic>
      <p:sp>
        <p:nvSpPr>
          <p:cNvPr id="10" name="TextBox 9">
            <a:extLst>
              <a:ext uri="{FF2B5EF4-FFF2-40B4-BE49-F238E27FC236}">
                <a16:creationId xmlns:a16="http://schemas.microsoft.com/office/drawing/2014/main" id="{880D06FC-CFA6-3994-AD7D-9BA0B4FB57C1}"/>
              </a:ext>
            </a:extLst>
          </p:cNvPr>
          <p:cNvSpPr txBox="1"/>
          <p:nvPr/>
        </p:nvSpPr>
        <p:spPr>
          <a:xfrm>
            <a:off x="5269996" y="4530243"/>
            <a:ext cx="3572761" cy="307777"/>
          </a:xfrm>
          <a:prstGeom prst="rect">
            <a:avLst/>
          </a:prstGeom>
          <a:noFill/>
        </p:spPr>
        <p:txBody>
          <a:bodyPr wrap="square">
            <a:spAutoFit/>
          </a:bodyPr>
          <a:lstStyle/>
          <a:p>
            <a:r>
              <a:rPr lang="en-GB" sz="1400" dirty="0"/>
              <a:t>What is your favourite place to visit and why?</a:t>
            </a:r>
          </a:p>
        </p:txBody>
      </p:sp>
      <p:sp>
        <p:nvSpPr>
          <p:cNvPr id="12" name="TextBox 11">
            <a:extLst>
              <a:ext uri="{FF2B5EF4-FFF2-40B4-BE49-F238E27FC236}">
                <a16:creationId xmlns:a16="http://schemas.microsoft.com/office/drawing/2014/main" id="{55609997-1DD7-1B18-F4F4-BC517BB60F9F}"/>
              </a:ext>
            </a:extLst>
          </p:cNvPr>
          <p:cNvSpPr txBox="1"/>
          <p:nvPr/>
        </p:nvSpPr>
        <p:spPr>
          <a:xfrm>
            <a:off x="5269996" y="4010405"/>
            <a:ext cx="3572761" cy="307777"/>
          </a:xfrm>
          <a:prstGeom prst="rect">
            <a:avLst/>
          </a:prstGeom>
          <a:noFill/>
        </p:spPr>
        <p:txBody>
          <a:bodyPr wrap="square">
            <a:spAutoFit/>
          </a:bodyPr>
          <a:lstStyle/>
          <a:p>
            <a:r>
              <a:rPr lang="en-GB" sz="1400" dirty="0"/>
              <a:t>How did you first get into your hobby?</a:t>
            </a:r>
          </a:p>
        </p:txBody>
      </p:sp>
      <p:sp>
        <p:nvSpPr>
          <p:cNvPr id="14" name="TextBox 13">
            <a:extLst>
              <a:ext uri="{FF2B5EF4-FFF2-40B4-BE49-F238E27FC236}">
                <a16:creationId xmlns:a16="http://schemas.microsoft.com/office/drawing/2014/main" id="{BC2977DB-D868-C00E-4417-97626311E05E}"/>
              </a:ext>
            </a:extLst>
          </p:cNvPr>
          <p:cNvSpPr txBox="1"/>
          <p:nvPr/>
        </p:nvSpPr>
        <p:spPr>
          <a:xfrm>
            <a:off x="5290308" y="5026727"/>
            <a:ext cx="3572761" cy="523220"/>
          </a:xfrm>
          <a:prstGeom prst="rect">
            <a:avLst/>
          </a:prstGeom>
          <a:noFill/>
        </p:spPr>
        <p:txBody>
          <a:bodyPr wrap="square">
            <a:spAutoFit/>
          </a:bodyPr>
          <a:lstStyle/>
          <a:p>
            <a:r>
              <a:rPr lang="en-GB" sz="1400" dirty="0"/>
              <a:t>Why do you think science is better than geography?</a:t>
            </a:r>
          </a:p>
        </p:txBody>
      </p:sp>
      <p:sp>
        <p:nvSpPr>
          <p:cNvPr id="17" name="TextBox 16">
            <a:extLst>
              <a:ext uri="{FF2B5EF4-FFF2-40B4-BE49-F238E27FC236}">
                <a16:creationId xmlns:a16="http://schemas.microsoft.com/office/drawing/2014/main" id="{0E30AA9D-9117-BED5-15CA-6A1E36BD9A76}"/>
              </a:ext>
            </a:extLst>
          </p:cNvPr>
          <p:cNvSpPr txBox="1"/>
          <p:nvPr/>
        </p:nvSpPr>
        <p:spPr>
          <a:xfrm>
            <a:off x="5290307" y="5700104"/>
            <a:ext cx="3572761" cy="307777"/>
          </a:xfrm>
          <a:prstGeom prst="rect">
            <a:avLst/>
          </a:prstGeom>
          <a:noFill/>
        </p:spPr>
        <p:txBody>
          <a:bodyPr wrap="square">
            <a:spAutoFit/>
          </a:bodyPr>
          <a:lstStyle/>
          <a:p>
            <a:r>
              <a:rPr lang="en-GB" sz="1400" dirty="0"/>
              <a:t>How would you describe your family?</a:t>
            </a:r>
          </a:p>
        </p:txBody>
      </p:sp>
      <p:pic>
        <p:nvPicPr>
          <p:cNvPr id="18" name="Picture 17" descr="A black x on a white background&#10;&#10;Description automatically generated">
            <a:extLst>
              <a:ext uri="{FF2B5EF4-FFF2-40B4-BE49-F238E27FC236}">
                <a16:creationId xmlns:a16="http://schemas.microsoft.com/office/drawing/2014/main" id="{CD23751A-5F13-5E2E-D263-72A226AE55A0}"/>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17748" y="6258492"/>
            <a:ext cx="486743" cy="527403"/>
          </a:xfrm>
          <a:prstGeom prst="rect">
            <a:avLst/>
          </a:prstGeom>
        </p:spPr>
      </p:pic>
    </p:spTree>
    <p:extLst>
      <p:ext uri="{BB962C8B-B14F-4D97-AF65-F5344CB8AC3E}">
        <p14:creationId xmlns:p14="http://schemas.microsoft.com/office/powerpoint/2010/main" val="378092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6" grpId="0"/>
      <p:bldP spid="12"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23528" y="1602030"/>
            <a:ext cx="4991992" cy="4216539"/>
          </a:xfrm>
          <a:prstGeom prst="rect">
            <a:avLst/>
          </a:prstGeom>
          <a:noFill/>
        </p:spPr>
        <p:txBody>
          <a:bodyPr wrap="square" rtlCol="0">
            <a:spAutoFit/>
          </a:bodyPr>
          <a:lstStyle/>
          <a:p>
            <a:r>
              <a:rPr lang="en-GB" sz="1600" b="1" i="1" dirty="0"/>
              <a:t>Closed questions </a:t>
            </a:r>
            <a:r>
              <a:rPr lang="en-GB" sz="1200" dirty="0"/>
              <a:t>are helpful for:</a:t>
            </a:r>
          </a:p>
          <a:p>
            <a:endParaRPr lang="en-GB" sz="1200" dirty="0"/>
          </a:p>
          <a:p>
            <a:pPr marL="285750" indent="-285750">
              <a:buFont typeface="Arial" panose="020B0604020202020204" pitchFamily="34" charset="0"/>
              <a:buChar char="•"/>
            </a:pPr>
            <a:r>
              <a:rPr lang="en-GB" sz="1200" b="1" i="1" dirty="0"/>
              <a:t>Getting Quick Facts: </a:t>
            </a:r>
            <a:r>
              <a:rPr lang="en-GB" sz="1200" dirty="0"/>
              <a:t>Closed questions help us get straight to the point. Like when you ask, "Is your favourite colour blue?" You get a simple answer, "yes" or "no," without a lot of extra details.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Making Things Clear: </a:t>
            </a:r>
            <a:r>
              <a:rPr lang="en-GB" sz="1200" dirty="0"/>
              <a:t>Sometimes, we need to be crystal clear about something. Closed questions are like a magnifying glass for our questions. We can ask things like, "Did you finish your homework?" and there's no confusion about what we're asking.</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Choosing from Options: </a:t>
            </a:r>
            <a:r>
              <a:rPr lang="en-GB" sz="1200" dirty="0"/>
              <a:t>Closed questions are great when you have a few choices, and you want to pick one. For example, in a quiz, you might be asked, "Is the capital of France Paris or London?" You just choose one of the options.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Saving Time</a:t>
            </a:r>
            <a:r>
              <a:rPr lang="en-GB" sz="1200" dirty="0"/>
              <a:t>: If you're in a hurry or there are lots of questions to answer, closed questions are like a fast-forward button. You can get through them quickly and move on to other things.</a:t>
            </a:r>
          </a:p>
        </p:txBody>
      </p:sp>
      <p:pic>
        <p:nvPicPr>
          <p:cNvPr id="7" name="Picture 6">
            <a:extLst>
              <a:ext uri="{FF2B5EF4-FFF2-40B4-BE49-F238E27FC236}">
                <a16:creationId xmlns:a16="http://schemas.microsoft.com/office/drawing/2014/main" id="{565977CD-29CC-5601-5264-31E198C8860C}"/>
              </a:ext>
            </a:extLst>
          </p:cNvPr>
          <p:cNvPicPr>
            <a:picLocks noChangeAspect="1"/>
          </p:cNvPicPr>
          <p:nvPr/>
        </p:nvPicPr>
        <p:blipFill>
          <a:blip r:embed="rId2"/>
          <a:stretch>
            <a:fillRect/>
          </a:stretch>
        </p:blipFill>
        <p:spPr>
          <a:xfrm>
            <a:off x="7454943" y="2564904"/>
            <a:ext cx="1510569" cy="2393508"/>
          </a:xfrm>
          <a:prstGeom prst="rect">
            <a:avLst/>
          </a:prstGeom>
        </p:spPr>
      </p:pic>
      <p:pic>
        <p:nvPicPr>
          <p:cNvPr id="9" name="Picture 8">
            <a:extLst>
              <a:ext uri="{FF2B5EF4-FFF2-40B4-BE49-F238E27FC236}">
                <a16:creationId xmlns:a16="http://schemas.microsoft.com/office/drawing/2014/main" id="{77F1EF6F-EC70-D787-72B0-E3B63CBE490B}"/>
              </a:ext>
            </a:extLst>
          </p:cNvPr>
          <p:cNvPicPr>
            <a:picLocks noChangeAspect="1"/>
          </p:cNvPicPr>
          <p:nvPr/>
        </p:nvPicPr>
        <p:blipFill>
          <a:blip r:embed="rId3"/>
          <a:stretch>
            <a:fillRect/>
          </a:stretch>
        </p:blipFill>
        <p:spPr>
          <a:xfrm>
            <a:off x="5700947" y="1840271"/>
            <a:ext cx="1131773" cy="950130"/>
          </a:xfrm>
          <a:prstGeom prst="rect">
            <a:avLst/>
          </a:prstGeom>
        </p:spPr>
      </p:pic>
      <p:pic>
        <p:nvPicPr>
          <p:cNvPr id="11" name="Picture 10">
            <a:extLst>
              <a:ext uri="{FF2B5EF4-FFF2-40B4-BE49-F238E27FC236}">
                <a16:creationId xmlns:a16="http://schemas.microsoft.com/office/drawing/2014/main" id="{578D489B-4ED1-6515-7F8F-44A6FCF4B5C7}"/>
              </a:ext>
            </a:extLst>
          </p:cNvPr>
          <p:cNvPicPr>
            <a:picLocks noChangeAspect="1"/>
          </p:cNvPicPr>
          <p:nvPr/>
        </p:nvPicPr>
        <p:blipFill>
          <a:blip r:embed="rId4"/>
          <a:stretch>
            <a:fillRect/>
          </a:stretch>
        </p:blipFill>
        <p:spPr>
          <a:xfrm>
            <a:off x="5672176" y="2657996"/>
            <a:ext cx="1146845" cy="1097290"/>
          </a:xfrm>
          <a:prstGeom prst="rect">
            <a:avLst/>
          </a:prstGeom>
        </p:spPr>
      </p:pic>
      <p:pic>
        <p:nvPicPr>
          <p:cNvPr id="13" name="Picture 12">
            <a:extLst>
              <a:ext uri="{FF2B5EF4-FFF2-40B4-BE49-F238E27FC236}">
                <a16:creationId xmlns:a16="http://schemas.microsoft.com/office/drawing/2014/main" id="{AD5DAB2A-A3BA-73B0-89A6-60BD5170E922}"/>
              </a:ext>
            </a:extLst>
          </p:cNvPr>
          <p:cNvPicPr>
            <a:picLocks noChangeAspect="1"/>
          </p:cNvPicPr>
          <p:nvPr/>
        </p:nvPicPr>
        <p:blipFill>
          <a:blip r:embed="rId5"/>
          <a:stretch>
            <a:fillRect/>
          </a:stretch>
        </p:blipFill>
        <p:spPr>
          <a:xfrm>
            <a:off x="5624319" y="3878883"/>
            <a:ext cx="1285025" cy="978661"/>
          </a:xfrm>
          <a:prstGeom prst="rect">
            <a:avLst/>
          </a:prstGeom>
        </p:spPr>
      </p:pic>
      <p:pic>
        <p:nvPicPr>
          <p:cNvPr id="15" name="Picture 14">
            <a:extLst>
              <a:ext uri="{FF2B5EF4-FFF2-40B4-BE49-F238E27FC236}">
                <a16:creationId xmlns:a16="http://schemas.microsoft.com/office/drawing/2014/main" id="{7EB3B008-4F17-714B-8FD3-F9934308C854}"/>
              </a:ext>
            </a:extLst>
          </p:cNvPr>
          <p:cNvPicPr>
            <a:picLocks noChangeAspect="1"/>
          </p:cNvPicPr>
          <p:nvPr/>
        </p:nvPicPr>
        <p:blipFill>
          <a:blip r:embed="rId6"/>
          <a:stretch>
            <a:fillRect/>
          </a:stretch>
        </p:blipFill>
        <p:spPr>
          <a:xfrm>
            <a:off x="5772303" y="4923413"/>
            <a:ext cx="989055" cy="1092746"/>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844AF5E8-A6F5-1FD7-A46B-B28AD3C08A6B}"/>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12207"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635896" y="1624990"/>
            <a:ext cx="5135300" cy="4401205"/>
          </a:xfrm>
          <a:prstGeom prst="rect">
            <a:avLst/>
          </a:prstGeom>
          <a:noFill/>
        </p:spPr>
        <p:txBody>
          <a:bodyPr wrap="square" rtlCol="0">
            <a:spAutoFit/>
          </a:bodyPr>
          <a:lstStyle/>
          <a:p>
            <a:r>
              <a:rPr lang="en-GB" sz="1600" b="1" i="1" dirty="0"/>
              <a:t>Open questions </a:t>
            </a:r>
            <a:r>
              <a:rPr lang="en-GB" sz="1200" dirty="0"/>
              <a:t>are helpful for:</a:t>
            </a:r>
          </a:p>
          <a:p>
            <a:endParaRPr lang="en-GB" sz="1200" dirty="0"/>
          </a:p>
          <a:p>
            <a:pPr marL="285750" indent="-285750">
              <a:buFont typeface="Arial" panose="020B0604020202020204" pitchFamily="34" charset="0"/>
              <a:buChar char="•"/>
            </a:pPr>
            <a:r>
              <a:rPr lang="en-GB" sz="1200" b="1" i="1" dirty="0"/>
              <a:t>Exploring Thoughts and Feelings: </a:t>
            </a:r>
            <a:r>
              <a:rPr lang="en-GB" sz="1200" dirty="0"/>
              <a:t>Open questions are like a map to discover what's inside someone's mind and heart. When you ask questions like, "How did you feel when you won the game?" or "Why do you like that book?" it's like opening a door to a whole world of thoughts and emotions.</a:t>
            </a:r>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Learning More: </a:t>
            </a:r>
            <a:r>
              <a:rPr lang="en-GB" sz="1200" dirty="0"/>
              <a:t>Sometimes, we want to know all the details about something. Open questions are like asking for the full story. For example, if you ask, "Tell me about your best vacation ever," you'll hear about the adventure, the fun, and the memories.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Encouraging Creativity: </a:t>
            </a:r>
            <a:r>
              <a:rPr lang="en-GB" sz="1200" dirty="0"/>
              <a:t>Open questions are like planting seeds of imagination. When you ask, "What's your dream for the future?" or "How would you change the world?" you get to hear amazing ideas and dreams.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Making Discussions Exciting: </a:t>
            </a:r>
            <a:r>
              <a:rPr lang="en-GB" sz="1200" dirty="0"/>
              <a:t>Open questions are the secret to sparking exciting conversations. They encourage people to share, explain, and discuss. You can ask questions like, "What's your favourite way to spend a rainy day?" and get all kinds of interesting answers.</a:t>
            </a:r>
          </a:p>
        </p:txBody>
      </p:sp>
      <p:pic>
        <p:nvPicPr>
          <p:cNvPr id="8" name="Picture 7">
            <a:extLst>
              <a:ext uri="{FF2B5EF4-FFF2-40B4-BE49-F238E27FC236}">
                <a16:creationId xmlns:a16="http://schemas.microsoft.com/office/drawing/2014/main" id="{DA93460B-7737-C19B-8D00-C579B4940134}"/>
              </a:ext>
            </a:extLst>
          </p:cNvPr>
          <p:cNvPicPr>
            <a:picLocks noChangeAspect="1"/>
          </p:cNvPicPr>
          <p:nvPr/>
        </p:nvPicPr>
        <p:blipFill>
          <a:blip r:embed="rId2"/>
          <a:stretch>
            <a:fillRect/>
          </a:stretch>
        </p:blipFill>
        <p:spPr>
          <a:xfrm>
            <a:off x="88254" y="2692071"/>
            <a:ext cx="2081027" cy="2267042"/>
          </a:xfrm>
          <a:prstGeom prst="rect">
            <a:avLst/>
          </a:prstGeom>
        </p:spPr>
      </p:pic>
      <p:pic>
        <p:nvPicPr>
          <p:cNvPr id="10" name="Picture 9">
            <a:extLst>
              <a:ext uri="{FF2B5EF4-FFF2-40B4-BE49-F238E27FC236}">
                <a16:creationId xmlns:a16="http://schemas.microsoft.com/office/drawing/2014/main" id="{098D4A9C-D521-77C5-E555-5AB38E664CC0}"/>
              </a:ext>
            </a:extLst>
          </p:cNvPr>
          <p:cNvPicPr>
            <a:picLocks noChangeAspect="1"/>
          </p:cNvPicPr>
          <p:nvPr/>
        </p:nvPicPr>
        <p:blipFill>
          <a:blip r:embed="rId3"/>
          <a:stretch>
            <a:fillRect/>
          </a:stretch>
        </p:blipFill>
        <p:spPr>
          <a:xfrm>
            <a:off x="2394401" y="1714098"/>
            <a:ext cx="1034658" cy="1248936"/>
          </a:xfrm>
          <a:prstGeom prst="rect">
            <a:avLst/>
          </a:prstGeom>
        </p:spPr>
      </p:pic>
      <p:pic>
        <p:nvPicPr>
          <p:cNvPr id="12" name="Picture 11">
            <a:extLst>
              <a:ext uri="{FF2B5EF4-FFF2-40B4-BE49-F238E27FC236}">
                <a16:creationId xmlns:a16="http://schemas.microsoft.com/office/drawing/2014/main" id="{11F5ACF2-879B-0017-E34C-2508C671B473}"/>
              </a:ext>
            </a:extLst>
          </p:cNvPr>
          <p:cNvPicPr>
            <a:picLocks noChangeAspect="1"/>
          </p:cNvPicPr>
          <p:nvPr/>
        </p:nvPicPr>
        <p:blipFill>
          <a:blip r:embed="rId4"/>
          <a:stretch>
            <a:fillRect/>
          </a:stretch>
        </p:blipFill>
        <p:spPr>
          <a:xfrm>
            <a:off x="2334456" y="3073832"/>
            <a:ext cx="1040473" cy="1014971"/>
          </a:xfrm>
          <a:prstGeom prst="rect">
            <a:avLst/>
          </a:prstGeom>
        </p:spPr>
      </p:pic>
      <p:pic>
        <p:nvPicPr>
          <p:cNvPr id="14" name="Picture 13">
            <a:extLst>
              <a:ext uri="{FF2B5EF4-FFF2-40B4-BE49-F238E27FC236}">
                <a16:creationId xmlns:a16="http://schemas.microsoft.com/office/drawing/2014/main" id="{66F698FC-865B-6FD5-6FBB-47788842A698}"/>
              </a:ext>
            </a:extLst>
          </p:cNvPr>
          <p:cNvPicPr>
            <a:picLocks noChangeAspect="1"/>
          </p:cNvPicPr>
          <p:nvPr/>
        </p:nvPicPr>
        <p:blipFill>
          <a:blip r:embed="rId5"/>
          <a:stretch>
            <a:fillRect/>
          </a:stretch>
        </p:blipFill>
        <p:spPr>
          <a:xfrm>
            <a:off x="2299825" y="4193414"/>
            <a:ext cx="922396" cy="817237"/>
          </a:xfrm>
          <a:prstGeom prst="rect">
            <a:avLst/>
          </a:prstGeom>
        </p:spPr>
      </p:pic>
      <p:pic>
        <p:nvPicPr>
          <p:cNvPr id="16" name="Picture 15">
            <a:extLst>
              <a:ext uri="{FF2B5EF4-FFF2-40B4-BE49-F238E27FC236}">
                <a16:creationId xmlns:a16="http://schemas.microsoft.com/office/drawing/2014/main" id="{A3F276F0-701B-FFD3-D591-CBF27C7057B0}"/>
              </a:ext>
            </a:extLst>
          </p:cNvPr>
          <p:cNvPicPr>
            <a:picLocks noChangeAspect="1"/>
          </p:cNvPicPr>
          <p:nvPr/>
        </p:nvPicPr>
        <p:blipFill>
          <a:blip r:embed="rId6"/>
          <a:stretch>
            <a:fillRect/>
          </a:stretch>
        </p:blipFill>
        <p:spPr>
          <a:xfrm>
            <a:off x="2334456" y="5267664"/>
            <a:ext cx="866425" cy="758531"/>
          </a:xfrm>
          <a:prstGeom prst="rect">
            <a:avLst/>
          </a:prstGeom>
        </p:spPr>
      </p:pic>
      <p:pic>
        <p:nvPicPr>
          <p:cNvPr id="7" name="Picture 6" descr="A black x on a white background&#10;&#10;Description automatically generated">
            <a:extLst>
              <a:ext uri="{FF2B5EF4-FFF2-40B4-BE49-F238E27FC236}">
                <a16:creationId xmlns:a16="http://schemas.microsoft.com/office/drawing/2014/main" id="{B9FDFD5E-A8A6-8C6C-9C46-D530D1A1DFBD}"/>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27824" y="6275211"/>
            <a:ext cx="486743" cy="527403"/>
          </a:xfrm>
          <a:prstGeom prst="rect">
            <a:avLst/>
          </a:prstGeom>
        </p:spPr>
      </p:pic>
    </p:spTree>
    <p:extLst>
      <p:ext uri="{BB962C8B-B14F-4D97-AF65-F5344CB8AC3E}">
        <p14:creationId xmlns:p14="http://schemas.microsoft.com/office/powerpoint/2010/main" val="363832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453C7-9C87-352E-E51B-918B9558C425}"/>
              </a:ext>
            </a:extLst>
          </p:cNvPr>
          <p:cNvSpPr>
            <a:spLocks noGrp="1"/>
          </p:cNvSpPr>
          <p:nvPr>
            <p:ph type="title"/>
          </p:nvPr>
        </p:nvSpPr>
        <p:spPr>
          <a:xfrm>
            <a:off x="359532" y="1196752"/>
            <a:ext cx="8424936" cy="792088"/>
          </a:xfrm>
        </p:spPr>
        <p:txBody>
          <a:bodyPr>
            <a:normAutofit/>
          </a:bodyPr>
          <a:lstStyle/>
          <a:p>
            <a:r>
              <a:rPr lang="en-GB" sz="3000" b="1" i="1" dirty="0">
                <a:latin typeface="+mn-lt"/>
              </a:rPr>
              <a:t>Using open questions:</a:t>
            </a:r>
          </a:p>
        </p:txBody>
      </p:sp>
      <p:sp>
        <p:nvSpPr>
          <p:cNvPr id="3" name="Date Placeholder 2">
            <a:extLst>
              <a:ext uri="{FF2B5EF4-FFF2-40B4-BE49-F238E27FC236}">
                <a16:creationId xmlns:a16="http://schemas.microsoft.com/office/drawing/2014/main" id="{F97711AA-4C18-89A2-2B5B-9A60EDE54CC1}"/>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932886AF-124E-890E-92F0-69DFBC817DE7}"/>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C5875F66-639F-2DD7-D3ED-DF39798D4776}"/>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TextBox 5">
            <a:extLst>
              <a:ext uri="{FF2B5EF4-FFF2-40B4-BE49-F238E27FC236}">
                <a16:creationId xmlns:a16="http://schemas.microsoft.com/office/drawing/2014/main" id="{58578C2F-980D-A401-36C7-7E0AAC3D432C}"/>
              </a:ext>
            </a:extLst>
          </p:cNvPr>
          <p:cNvSpPr txBox="1"/>
          <p:nvPr/>
        </p:nvSpPr>
        <p:spPr>
          <a:xfrm>
            <a:off x="380120" y="1936586"/>
            <a:ext cx="8383760" cy="584775"/>
          </a:xfrm>
          <a:prstGeom prst="rect">
            <a:avLst/>
          </a:prstGeom>
          <a:solidFill>
            <a:srgbClr val="C3D720"/>
          </a:solidFill>
        </p:spPr>
        <p:txBody>
          <a:bodyPr wrap="square" rtlCol="0">
            <a:spAutoFit/>
          </a:bodyPr>
          <a:lstStyle/>
          <a:p>
            <a:r>
              <a:rPr lang="en-GB" sz="1600" dirty="0"/>
              <a:t>Turn these closed questions into open ones. Remember, ‘how’ and ‘why’ are good words to build open questions with:</a:t>
            </a:r>
          </a:p>
        </p:txBody>
      </p:sp>
      <p:sp>
        <p:nvSpPr>
          <p:cNvPr id="7" name="TextBox 6">
            <a:extLst>
              <a:ext uri="{FF2B5EF4-FFF2-40B4-BE49-F238E27FC236}">
                <a16:creationId xmlns:a16="http://schemas.microsoft.com/office/drawing/2014/main" id="{139AD22F-CAF2-B421-EE0E-5AFC65BA7D58}"/>
              </a:ext>
            </a:extLst>
          </p:cNvPr>
          <p:cNvSpPr txBox="1"/>
          <p:nvPr/>
        </p:nvSpPr>
        <p:spPr>
          <a:xfrm>
            <a:off x="391066" y="2983592"/>
            <a:ext cx="4896544" cy="2185214"/>
          </a:xfrm>
          <a:prstGeom prst="rect">
            <a:avLst/>
          </a:prstGeom>
          <a:solidFill>
            <a:srgbClr val="FAD10C"/>
          </a:solidFill>
        </p:spPr>
        <p:txBody>
          <a:bodyPr wrap="square" rtlCol="0">
            <a:spAutoFit/>
          </a:bodyPr>
          <a:lstStyle/>
          <a:p>
            <a:pPr marL="342900" indent="-342900">
              <a:spcBef>
                <a:spcPts val="1200"/>
              </a:spcBef>
              <a:buFont typeface="+mj-lt"/>
              <a:buAutoNum type="arabicPeriod"/>
            </a:pPr>
            <a:r>
              <a:rPr lang="en-GB" sz="1600" dirty="0"/>
              <a:t>Have you taken an ESB assessment before?</a:t>
            </a:r>
          </a:p>
          <a:p>
            <a:pPr marL="342900" indent="-342900">
              <a:spcBef>
                <a:spcPts val="1200"/>
              </a:spcBef>
              <a:buFont typeface="+mj-lt"/>
              <a:buAutoNum type="arabicPeriod"/>
            </a:pPr>
            <a:r>
              <a:rPr lang="en-GB" sz="1600" dirty="0"/>
              <a:t>Have you finished preparing your talk?</a:t>
            </a:r>
          </a:p>
          <a:p>
            <a:pPr marL="342900" indent="-342900">
              <a:spcBef>
                <a:spcPts val="1200"/>
              </a:spcBef>
              <a:buFont typeface="+mj-lt"/>
              <a:buAutoNum type="arabicPeriod"/>
            </a:pPr>
            <a:r>
              <a:rPr lang="en-GB" sz="1600" dirty="0"/>
              <a:t>Have you rehearsed your news report yet?</a:t>
            </a:r>
          </a:p>
          <a:p>
            <a:pPr marL="342900" indent="-342900">
              <a:spcBef>
                <a:spcPts val="1200"/>
              </a:spcBef>
              <a:buFont typeface="+mj-lt"/>
              <a:buAutoNum type="arabicPeriod"/>
            </a:pPr>
            <a:r>
              <a:rPr lang="en-GB" sz="1600" dirty="0"/>
              <a:t>Have you chosen a topic for your argument?</a:t>
            </a:r>
          </a:p>
          <a:p>
            <a:pPr marL="342900" indent="-342900">
              <a:spcBef>
                <a:spcPts val="1200"/>
              </a:spcBef>
              <a:buFont typeface="+mj-lt"/>
              <a:buAutoNum type="arabicPeriod"/>
            </a:pPr>
            <a:r>
              <a:rPr lang="en-GB" sz="1600" dirty="0"/>
              <a:t>Do you understand the difference between open and closed questions?</a:t>
            </a:r>
          </a:p>
        </p:txBody>
      </p:sp>
      <p:pic>
        <p:nvPicPr>
          <p:cNvPr id="9" name="Picture 8">
            <a:extLst>
              <a:ext uri="{FF2B5EF4-FFF2-40B4-BE49-F238E27FC236}">
                <a16:creationId xmlns:a16="http://schemas.microsoft.com/office/drawing/2014/main" id="{746DFC56-8F70-6181-5907-934AAA3CCF06}"/>
              </a:ext>
            </a:extLst>
          </p:cNvPr>
          <p:cNvPicPr>
            <a:picLocks noChangeAspect="1"/>
          </p:cNvPicPr>
          <p:nvPr/>
        </p:nvPicPr>
        <p:blipFill>
          <a:blip r:embed="rId3"/>
          <a:stretch>
            <a:fillRect/>
          </a:stretch>
        </p:blipFill>
        <p:spPr>
          <a:xfrm>
            <a:off x="5672708" y="2579277"/>
            <a:ext cx="2971800" cy="3514725"/>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39EB5812-A74C-6E94-7B69-5B6DB61CC62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20508" y="6275211"/>
            <a:ext cx="486743" cy="527403"/>
          </a:xfrm>
          <a:prstGeom prst="rect">
            <a:avLst/>
          </a:prstGeom>
        </p:spPr>
      </p:pic>
    </p:spTree>
    <p:extLst>
      <p:ext uri="{BB962C8B-B14F-4D97-AF65-F5344CB8AC3E}">
        <p14:creationId xmlns:p14="http://schemas.microsoft.com/office/powerpoint/2010/main" val="3641386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a:t>07/03/2024</a:t>
            </a:r>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p:txBody>
          <a:bodyPr/>
          <a:lstStyle/>
          <a:p>
            <a:r>
              <a:rPr lang="en-GB" dirty="0"/>
              <a:t>ESB-RES-C241</a:t>
            </a:r>
          </a:p>
          <a:p>
            <a:r>
              <a:rPr lang="en-GB" dirty="0"/>
              <a:t>L1G2-Speech to Inform-4.2-PPT-Asking effective questions</a:t>
            </a:r>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2160" y="2711450"/>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Here are 5 questions that might be asked after this learner has given her talk. </a:t>
            </a:r>
          </a:p>
          <a:p>
            <a:r>
              <a:rPr lang="en-GB" sz="1200" dirty="0"/>
              <a:t>Watch the talk and then rank the questions from most relevant and helpful to least relevant and helpful. </a:t>
            </a:r>
          </a:p>
          <a:p>
            <a:endParaRPr lang="en-GB" sz="1200" dirty="0"/>
          </a:p>
          <a:p>
            <a:pPr marL="228600" indent="-228600">
              <a:buAutoNum type="arabicPeriod"/>
            </a:pPr>
            <a:r>
              <a:rPr lang="en-GB" sz="1200" dirty="0"/>
              <a:t>What advice would you give to somebody who wanted to start playing badminton?</a:t>
            </a:r>
          </a:p>
          <a:p>
            <a:pPr marL="228600" indent="-228600">
              <a:buAutoNum type="arabicPeriod"/>
            </a:pPr>
            <a:r>
              <a:rPr lang="en-GB" sz="1200" dirty="0"/>
              <a:t>What is your favourite type of shot?</a:t>
            </a:r>
          </a:p>
          <a:p>
            <a:pPr marL="228600" indent="-228600">
              <a:buAutoNum type="arabicPeriod"/>
            </a:pPr>
            <a:r>
              <a:rPr lang="en-GB" sz="1200" dirty="0"/>
              <a:t>When did you start playing badminton?</a:t>
            </a:r>
          </a:p>
          <a:p>
            <a:pPr marL="228600" indent="-228600">
              <a:buAutoNum type="arabicPeriod"/>
            </a:pPr>
            <a:r>
              <a:rPr lang="en-GB" sz="1200" dirty="0"/>
              <a:t>Can you tell us what it’s like to play competitively?</a:t>
            </a:r>
          </a:p>
          <a:p>
            <a:pPr marL="228600" indent="-228600">
              <a:buAutoNum type="arabicPeriod"/>
            </a:pPr>
            <a:r>
              <a:rPr lang="en-GB" sz="1200" dirty="0"/>
              <a:t>Why is it so hard to hit the shuttle in a straight line?</a:t>
            </a:r>
          </a:p>
        </p:txBody>
      </p:sp>
      <p:pic>
        <p:nvPicPr>
          <p:cNvPr id="9" name="Picture 8" descr="A black x on a white background&#10;&#10;Description automatically generated">
            <a:extLst>
              <a:ext uri="{FF2B5EF4-FFF2-40B4-BE49-F238E27FC236}">
                <a16:creationId xmlns:a16="http://schemas.microsoft.com/office/drawing/2014/main" id="{2E3FA4EB-1381-DA58-18C5-05FE142C9DC1}"/>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5092" y="6275211"/>
            <a:ext cx="486743" cy="527403"/>
          </a:xfrm>
          <a:prstGeom prst="rect">
            <a:avLst/>
          </a:prstGeom>
        </p:spPr>
      </p:pic>
    </p:spTree>
    <p:extLst>
      <p:ext uri="{BB962C8B-B14F-4D97-AF65-F5344CB8AC3E}">
        <p14:creationId xmlns:p14="http://schemas.microsoft.com/office/powerpoint/2010/main" val="333612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8FCFA1-8409-4C28-9288-07DAE6353C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9A05869-85BC-4431-9242-4CB4922E9425}">
  <ds:schemaRefs>
    <ds:schemaRef ds:uri="http://schemas.microsoft.com/office/2006/metadata/properties"/>
    <ds:schemaRef ds:uri="http://schemas.microsoft.com/office/infopath/2007/PartnerControls"/>
    <ds:schemaRef ds:uri="010c06fb-adfb-4972-b43b-36d810ddac6c"/>
    <ds:schemaRef ds:uri="0e08f774-c844-414b-8174-1931542ea424"/>
  </ds:schemaRefs>
</ds:datastoreItem>
</file>

<file path=customXml/itemProps3.xml><?xml version="1.0" encoding="utf-8"?>
<ds:datastoreItem xmlns:ds="http://schemas.openxmlformats.org/officeDocument/2006/customXml" ds:itemID="{976FB90D-A492-45C4-850F-96E44416A6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1072</TotalTime>
  <Words>1738</Words>
  <Application>Microsoft Office PowerPoint</Application>
  <PresentationFormat>On-screen Show (4:3)</PresentationFormat>
  <Paragraphs>223</Paragraphs>
  <Slides>17</Slides>
  <Notes>11</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Calibri</vt:lpstr>
      <vt:lpstr>Calibri Light</vt:lpstr>
      <vt:lpstr>Office Theme</vt:lpstr>
      <vt:lpstr>Custom Design</vt:lpstr>
      <vt:lpstr>PowerPoint Presentation</vt:lpstr>
      <vt:lpstr>Relevant grade descriptors</vt:lpstr>
      <vt:lpstr>Open and closed questions</vt:lpstr>
      <vt:lpstr>Sort the question types</vt:lpstr>
      <vt:lpstr>Sort the question types</vt:lpstr>
      <vt:lpstr>When should we use them?</vt:lpstr>
      <vt:lpstr>When should we use them?</vt:lpstr>
      <vt:lpstr>Using open questions:</vt:lpstr>
      <vt:lpstr>Open questions and active listening</vt:lpstr>
      <vt:lpstr>Open questions and active listening</vt:lpstr>
      <vt:lpstr>Common pitfalls</vt:lpstr>
      <vt:lpstr>Thought-provoking and challenging questions</vt:lpstr>
      <vt:lpstr>Thought-provoking and challenging questions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62</cp:revision>
  <dcterms:created xsi:type="dcterms:W3CDTF">2014-08-12T18:49:29Z</dcterms:created>
  <dcterms:modified xsi:type="dcterms:W3CDTF">2024-03-08T15:30:59Z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4800</vt:r8>
  </property>
  <property fmtid="{D5CDD505-2E9C-101B-9397-08002B2CF9AE}" pid="4" name="MediaServiceImageTags">
    <vt:lpwstr/>
  </property>
</Properties>
</file>